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6_5191E45C.xml" ContentType="application/vnd.ms-powerpoint.comments+xml"/>
  <Override PartName="/ppt/notesSlides/notesSlide3.xml" ContentType="application/vnd.openxmlformats-officedocument.presentationml.notesSlide+xml"/>
  <Override PartName="/ppt/comments/modernComment_12E_EEE0E415.xml" ContentType="application/vnd.ms-powerpoint.comments+xml"/>
  <Override PartName="/ppt/notesSlides/notesSlide4.xml" ContentType="application/vnd.openxmlformats-officedocument.presentationml.notesSlide+xml"/>
  <Override PartName="/ppt/comments/modernComment_12F_BB0B9B48.xml" ContentType="application/vnd.ms-powerpoint.comments+xml"/>
  <Override PartName="/ppt/notesSlides/notesSlide5.xml" ContentType="application/vnd.openxmlformats-officedocument.presentationml.notesSlide+xml"/>
  <Override PartName="/ppt/comments/modernComment_121_DBCE960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F_A0B415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278" r:id="rId6"/>
    <p:sldId id="302" r:id="rId7"/>
    <p:sldId id="303" r:id="rId8"/>
    <p:sldId id="289" r:id="rId9"/>
    <p:sldId id="288" r:id="rId10"/>
    <p:sldId id="319" r:id="rId11"/>
    <p:sldId id="316" r:id="rId12"/>
    <p:sldId id="320" r:id="rId13"/>
    <p:sldId id="321" r:id="rId14"/>
    <p:sldId id="309" r:id="rId15"/>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50D36-819B-7540-8F36-FF10CCF8F74D}">
          <p14:sldIdLst>
            <p14:sldId id="258"/>
          </p14:sldIdLst>
        </p14:section>
        <p14:section name="Untitled Section" id="{6BDC068F-37B5-5446-935D-25B1DA84CCCB}">
          <p14:sldIdLst>
            <p14:sldId id="278"/>
            <p14:sldId id="302"/>
            <p14:sldId id="303"/>
            <p14:sldId id="289"/>
            <p14:sldId id="288"/>
            <p14:sldId id="319"/>
            <p14:sldId id="316"/>
            <p14:sldId id="320"/>
            <p14:sldId id="321"/>
            <p14:sldId id="3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8103-C4A2-9E2B-CE28-536B43590734}" name="Maria Njølstad Vonen" initials="MV" userId="S::maria.njolstad.vonen@nifu.no::231290a9-2b92-425b-8229-93129e30b169" providerId="AD"/>
  <p188:author id="{07F16B1F-E785-14D6-8D75-DF9D794ECF09}" name="Egil Nygaard" initials="EN" userId="S::egilny@uio.no::1e934c39-99ea-4ece-a96e-71ec2fc8e2d4" providerId="AD"/>
  <p188:author id="{D538D149-4258-DDA9-4FF5-13CDDE6E517F}" name="Christine Sundgot Borgen" initials="CB" userId="S::chrissbo_uio.no#ext#@nifu.onmicrosoft.com::52fea995-eb6a-4e34-ac15-d219894c4359" providerId="AD"/>
  <p188:author id="{5A8F1568-9920-D2F7-5264-4AAA2A4F1F1B}" name="Cathrine Pedersen / NIFU" initials="CP" userId="S::cathrine.pedersen@nifu.no::4cef79b2-d71e-44c7-98e7-02567cc239e8" providerId="AD"/>
  <p188:author id="{DFDFD679-3416-7798-7FAB-2DF07F33F39D}" name="Viviana Daza" initials="VD" userId="S::viviana.daza_uis.no#ext#@nifu.onmicrosoft.com::f3db158d-0968-4eac-b0c9-d80bbbc2078e" providerId="AD"/>
  <p188:author id="{2CE57085-689D-7D6C-6C87-8BD4894ABF77}" name="Egil Nygaard" initials="EN" userId="S::egilny_uio.no#ext#@nifu.onmicrosoft.com::4eb1df7c-5bff-45a4-9134-40b02853e200" providerId="AD"/>
  <p188:author id="{89123299-34E0-09B7-42DE-3B0C6627FC8F}" name="Stephan Daus / NIFU" initials="SN" userId="S::stephan.daus@nifu.no::7d5f721f-c7a0-4e47-a147-288111e6901b" providerId="AD"/>
  <p188:author id="{64C92AD1-14C8-796A-4200-EF4919EE48DF}" name="Ronnie Smith" initials="RS" userId="S::ronnie.smith@nifu.no::1952dc6d-b318-42c0-8159-d81a54f65778" providerId="AD"/>
  <p188:author id="{F4174DE0-8EB7-ED44-9373-D54AA266B3E6}" name="Frida Felicia Vennerød-Diesen / NIFU" initials="FN" userId="S::frida.vennerod@nifu.no::41481902-cf40-4998-9305-fe7c70ac10bc" providerId="AD"/>
  <p188:author id="{B7AA57E1-50BE-B2C9-361F-D6D746475987}" name="Christine Sundgot-Borgen" initials="CS" userId="S::chrissbo@uio.no::c8d8bc06-4659-43dc-b90a-a99c01b64d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29" autoAdjust="0"/>
  </p:normalViewPr>
  <p:slideViewPr>
    <p:cSldViewPr snapToGrid="0">
      <p:cViewPr varScale="1">
        <p:scale>
          <a:sx n="47" d="100"/>
          <a:sy n="47" d="100"/>
        </p:scale>
        <p:origin x="13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Pedersen / NIFU" userId="4cef79b2-d71e-44c7-98e7-02567cc239e8" providerId="ADAL" clId="{A5798FF3-17FD-4ED8-8185-BCD36F6631B7}"/>
    <pc:docChg chg="modSld">
      <pc:chgData name="Cathrine Pedersen / NIFU" userId="4cef79b2-d71e-44c7-98e7-02567cc239e8" providerId="ADAL" clId="{A5798FF3-17FD-4ED8-8185-BCD36F6631B7}" dt="2026-02-04T11:29:29.552" v="0" actId="6549"/>
      <pc:docMkLst>
        <pc:docMk/>
      </pc:docMkLst>
      <pc:sldChg chg="modNotesTx">
        <pc:chgData name="Cathrine Pedersen / NIFU" userId="4cef79b2-d71e-44c7-98e7-02567cc239e8" providerId="ADAL" clId="{A5798FF3-17FD-4ED8-8185-BCD36F6631B7}" dt="2026-02-04T11:29:29.552" v="0" actId="6549"/>
        <pc:sldMkLst>
          <pc:docMk/>
          <pc:sldMk cId="168509779" sldId="319"/>
        </pc:sldMkLst>
      </pc:sldChg>
    </pc:docChg>
  </pc:docChgLst>
</pc:chgInfo>
</file>

<file path=ppt/comments/modernComment_116_5191E45C.xml><?xml version="1.0" encoding="utf-8"?>
<p188:cmLst xmlns:a="http://schemas.openxmlformats.org/drawingml/2006/main" xmlns:r="http://schemas.openxmlformats.org/officeDocument/2006/relationships" xmlns:p188="http://schemas.microsoft.com/office/powerpoint/2018/8/main">
  <p188:cm id="{5B83FECA-7174-4BAD-A37D-7833D5D7395B}" authorId="{07F16B1F-E785-14D6-8D75-DF9D794ECF09}" status="resolved" created="2026-01-08T09:12:21.140" complete="100000">
    <pc:sldMkLst xmlns:pc="http://schemas.microsoft.com/office/powerpoint/2013/main/command">
      <pc:docMk/>
      <pc:sldMk cId="1368515676" sldId="278"/>
    </pc:sldMkLst>
    <p188:txBody>
      <a:bodyPr/>
      <a:lstStyle/>
      <a:p>
        <a:r>
          <a:rPr lang="en-GB"/>
          <a:t>Fra Hildegunn:
HEALS og LIFE sin undersøkelse</a:t>
        </a:r>
      </a:p>
    </p188:txBody>
  </p188:cm>
</p188:cmLst>
</file>

<file path=ppt/comments/modernComment_121_DBCE9600.xml><?xml version="1.0" encoding="utf-8"?>
<p188:cmLst xmlns:a="http://schemas.openxmlformats.org/drawingml/2006/main" xmlns:r="http://schemas.openxmlformats.org/officeDocument/2006/relationships" xmlns:p188="http://schemas.microsoft.com/office/powerpoint/2018/8/main">
  <p188:cm id="{FEC7A005-0687-44E3-98DA-AEDBAD523290}" authorId="{07F16B1F-E785-14D6-8D75-DF9D794ECF09}" status="resolved" created="2026-01-07T13:46:56.751" complete="100000">
    <ac:txMkLst xmlns:ac="http://schemas.microsoft.com/office/drawing/2013/main/command">
      <pc:docMk xmlns:pc="http://schemas.microsoft.com/office/powerpoint/2013/main/command"/>
      <pc:sldMk xmlns:pc="http://schemas.microsoft.com/office/powerpoint/2013/main/command" cId="3687749120" sldId="289"/>
      <ac:spMk id="3" creationId="{A124CACF-31BE-5274-74A7-681F925BC9C8}"/>
      <ac:txMk cp="97">
        <ac:context len="248" hash="301258725"/>
      </ac:txMk>
    </ac:txMkLst>
    <p188:pos x="6336323" y="636221"/>
    <p188:replyLst>
      <p188:reply id="{15CCC82B-462C-421D-8124-884C920586A8}" authorId="{07F16B1F-E785-14D6-8D75-DF9D794ECF09}" created="2026-01-07T13:47:28.271">
        <p188:txBody>
          <a:bodyPr/>
          <a:lstStyle/>
          <a:p>
            <a:r>
              <a:rPr lang="en-GB"/>
              <a:t>Enig, slettet ordet Infusjon</a:t>
            </a:r>
          </a:p>
        </p188:txBody>
      </p188:reply>
    </p188:replyLst>
    <p188:txBody>
      <a:bodyPr/>
      <a:lstStyle/>
      <a:p>
        <a:r>
          <a:rPr lang="en-GB"/>
          <a:t>Fra Håvard:
Kanskje ikke så relevant å trekke inn fremmedord i denne sammenhengen. Kan oppleves forvirrende.</a:t>
        </a:r>
      </a:p>
    </p188:txBody>
  </p188:cm>
  <p188:cm id="{9912351F-BD02-4BB5-AF23-1695FF347448}" authorId="{07F16B1F-E785-14D6-8D75-DF9D794ECF09}" status="resolved" created="2026-01-08T09:14:38.892" complete="100000">
    <pc:sldMkLst xmlns:pc="http://schemas.microsoft.com/office/powerpoint/2013/main/command">
      <pc:docMk/>
      <pc:sldMk cId="3687749120" sldId="289"/>
    </pc:sldMkLst>
    <p188:replyLst>
      <p188:reply id="{92E02E1F-D6A0-4887-A01E-1F63D7BC3094}" authorId="{07F16B1F-E785-14D6-8D75-DF9D794ECF09}" created="2026-01-08T09:15:24.557">
        <p188:txBody>
          <a:bodyPr/>
          <a:lstStyle/>
          <a:p>
            <a:r>
              <a:rPr lang="en-GB"/>
              <a:t>Slettet: Arbeidet med livsmestring i skolen kan organiseres og prioriteres gjennom en </a:t>
            </a:r>
          </a:p>
        </p188:txBody>
      </p188:reply>
    </p188:replyLst>
    <p188:txBody>
      <a:bodyPr/>
      <a:lstStyle/>
      <a:p>
        <a:r>
          <a:rPr lang="en-GB"/>
          <a:t>Fra Hildegunn:
Foreslår å slette begynnelsen av første setning, da er naturlig språk og sies.</a:t>
        </a:r>
      </a:p>
    </p188:txBody>
  </p188:cm>
</p188:cmLst>
</file>

<file path=ppt/comments/modernComment_12E_EEE0E415.xml><?xml version="1.0" encoding="utf-8"?>
<p188:cmLst xmlns:a="http://schemas.openxmlformats.org/drawingml/2006/main" xmlns:r="http://schemas.openxmlformats.org/officeDocument/2006/relationships" xmlns:p188="http://schemas.microsoft.com/office/powerpoint/2018/8/main">
  <p188:cm id="{A82540DB-1755-439B-9570-64A407A51D36}" authorId="{07F16B1F-E785-14D6-8D75-DF9D794ECF09}" status="resolved" created="2026-01-07T13:45:43.986" complete="100000">
    <pc:sldMkLst xmlns:pc="http://schemas.microsoft.com/office/powerpoint/2013/main/command">
      <pc:docMk/>
      <pc:sldMk cId="4007715861" sldId="302"/>
    </pc:sldMkLst>
    <p188:txBody>
      <a:bodyPr/>
      <a:lstStyle/>
      <a:p>
        <a:r>
          <a:rPr lang="en-GB"/>
          <a:t>Fra Håvard:
Fin forklaring! Bruk den gjerne i Modul 1 og 2 også.</a:t>
        </a:r>
      </a:p>
    </p188:txBody>
  </p188:cm>
</p188:cmLst>
</file>

<file path=ppt/comments/modernComment_12F_BB0B9B48.xml><?xml version="1.0" encoding="utf-8"?>
<p188:cmLst xmlns:a="http://schemas.openxmlformats.org/drawingml/2006/main" xmlns:r="http://schemas.openxmlformats.org/officeDocument/2006/relationships" xmlns:p188="http://schemas.microsoft.com/office/powerpoint/2018/8/main">
  <p188:cm id="{2E253D59-9EB3-4985-BDB8-2945345E00ED}" authorId="{DFDFD679-3416-7798-7FAB-2DF07F33F39D}" status="resolved" created="2026-01-07T14:36:26.803" complete="100000">
    <ac:deMkLst xmlns:ac="http://schemas.microsoft.com/office/drawing/2013/main/command">
      <pc:docMk xmlns:pc="http://schemas.microsoft.com/office/powerpoint/2013/main/command"/>
      <pc:sldMk xmlns:pc="http://schemas.microsoft.com/office/powerpoint/2013/main/command" cId="3138100040" sldId="303"/>
      <ac:spMk id="3" creationId="{7B1CAF31-9BA9-AE60-E5DA-BC2697899EBF}"/>
    </ac:deMkLst>
    <p188:txBody>
      <a:bodyPr/>
      <a:lstStyle/>
      <a:p>
        <a:r>
          <a:rPr lang="en-US"/>
          <a:t>Det er litt for mye tekst her. Ronnie kan kanskje hjelpe oss her.</a:t>
        </a:r>
      </a:p>
    </p188:txBody>
  </p188:cm>
</p188:cmLst>
</file>

<file path=ppt/comments/modernComment_13F_A0B4153.xml><?xml version="1.0" encoding="utf-8"?>
<p188:cmLst xmlns:a="http://schemas.openxmlformats.org/drawingml/2006/main" xmlns:r="http://schemas.openxmlformats.org/officeDocument/2006/relationships" xmlns:p188="http://schemas.microsoft.com/office/powerpoint/2018/8/main">
  <p188:cm id="{D07E983F-4FC5-485A-AFDC-7DC83A577717}" authorId="{07F16B1F-E785-14D6-8D75-DF9D794ECF09}" status="resolved" created="2026-01-08T08:39:32.566">
    <pc:sldMkLst xmlns:pc="http://schemas.microsoft.com/office/powerpoint/2013/main/command">
      <pc:docMk/>
      <pc:sldMk cId="1967084239" sldId="258"/>
    </pc:sldMkLst>
    <p188:txBody>
      <a:bodyPr/>
      <a:lstStyle/>
      <a:p>
        <a:r>
          <a:rPr lang="en-GB"/>
          <a:t>Fra Lisbeth:
Tittelen modul 1 bør endres. Vanskelig å forstå og lite inspirerende. Er litt forskeraktig med opplevd kapasitet. Lage som spørsmål? F.eks. hvordan prioritere tid?</a:t>
        </a:r>
      </a:p>
    </p188:txBody>
  </p188:cm>
  <p188:cm id="{BEA20BFA-0E38-4847-8C23-010433128C44}" authorId="{07F16B1F-E785-14D6-8D75-DF9D794ECF09}" status="resolved" created="2026-01-08T11:49:15.652">
    <pc:sldMkLst xmlns:pc="http://schemas.microsoft.com/office/powerpoint/2013/main/command">
      <pc:docMk/>
      <pc:sldMk cId="1967084239" sldId="258"/>
    </pc:sldMkLst>
    <p188:txBody>
      <a:bodyPr/>
      <a:lstStyle/>
      <a:p>
        <a:r>
          <a:rPr lang="en-GB"/>
          <a:t>Fra Asgeir:
Jeg synes navnet på modul 1 kanskje kan virke litt vanskelig å forstå. Det er viktig at lærere og andre ansatte ser en relevans til det som jobbes med til hverdagen, og personlig tror jeg kanskje at en sånn tittel ville gjort at jeg ville tenkt at dette her var noe «tredd over hodet på meg». Synes de 2 andre modulene har bedre navn.</a:t>
        </a:r>
      </a:p>
    </p188:txBody>
  </p188:cm>
  <p188:cm id="{FF9A4AD8-470A-4066-93F5-CC6B57DF4A23}" authorId="{07F16B1F-E785-14D6-8D75-DF9D794ECF09}" status="resolved" created="2026-01-08T12:33:05.182">
    <pc:sldMkLst xmlns:pc="http://schemas.microsoft.com/office/powerpoint/2013/main/command">
      <pc:docMk/>
      <pc:sldMk cId="1967084239" sldId="258"/>
    </pc:sldMkLst>
    <p188:replyLst>
      <p188:reply id="{447A1FB0-57B5-4DE5-B8D5-0FB7B36F91DB}" authorId="{DFDFD679-3416-7798-7FAB-2DF07F33F39D}" created="2026-01-09T10:59:54.660">
        <p188:txBody>
          <a:bodyPr/>
          <a:lstStyle/>
          <a:p>
            <a:r>
              <a:rPr lang="en-US"/>
              <a:t>Om vi inkluderer "hva det er", er det da lurt å skrive en kort sitat / formulering fra LK20 om FoL? Selv om mange lærere er kjent med dette, kan presiseringen bidra til å friske opp forståelsen og innlede det som et tverrfaglig tema o en del av fag (mtp Lisbeths kommentar). </a:t>
            </a:r>
          </a:p>
        </p188:txBody>
      </p188:reply>
      <p188:reply id="{482396AD-1D9C-4EE5-A758-632EC0CBE69E}" authorId="{07F16B1F-E785-14D6-8D75-DF9D794ECF09}" created="2026-01-09T11:55:36.932">
        <p188:txBody>
          <a:bodyPr/>
          <a:lstStyle/>
          <a:p>
            <a:r>
              <a:rPr lang="en-GB"/>
              <a:t>Vurdere om ny slide om FoL før vi presenterer våre resultater og flytte slide 5 tilsvarende. Og tema der er hvordan tolke og hva er FoL.</a:t>
            </a:r>
          </a:p>
        </p188:txBody>
      </p188:reply>
    </p188:replyLst>
    <p188:txBody>
      <a:bodyPr/>
      <a:lstStyle/>
      <a:p>
        <a:r>
          <a:rPr lang="en-GB"/>
          <a:t>Forslag til alternativ tittel:
Folkehelse og livsmestring: Hva er det og hva skal prioriteres?
Krever at vi starter med å si noe mer om hva FoL, f.eks. Lisbeth sitt forslag om å spesifisere at inneholder både tverrfaglige arbeid og arbeid I hvert enkelt fag.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C150F9C0-EE17-4188-8784-C43AF07DC0FC}" type="datetimeFigureOut">
              <a:rPr lang="nb-NO" smtClean="0"/>
              <a:t>04.02.2026</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1C14E03E-B7C1-4EEE-B2F4-2626E8E4B29A}" type="slidenum">
              <a:rPr lang="nb-NO" smtClean="0"/>
              <a:t>‹#›</a:t>
            </a:fld>
            <a:endParaRPr lang="nb-NO"/>
          </a:p>
        </p:txBody>
      </p:sp>
    </p:spTree>
    <p:extLst>
      <p:ext uri="{BB962C8B-B14F-4D97-AF65-F5344CB8AC3E}">
        <p14:creationId xmlns:p14="http://schemas.microsoft.com/office/powerpoint/2010/main" val="405321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Forskningsprosjektene </a:t>
            </a:r>
            <a:r>
              <a:rPr lang="nb-NO" err="1"/>
              <a:t>HeaLS</a:t>
            </a:r>
            <a:r>
              <a:rPr lang="nb-NO"/>
              <a:t> og LIFE undersøker begge hvordan folkehelse og livsmestring praktiseres i skolen i dag. Vi undersøker også om dette påvirker elevene positivt i dag og i fremtiden som unge voksne. </a:t>
            </a:r>
          </a:p>
          <a:p>
            <a:endParaRPr lang="nb-NO"/>
          </a:p>
          <a:p>
            <a:r>
              <a:rPr lang="nb-NO"/>
              <a:t>I denne modulen vil vi snakke om hva det er og hvordan skolen kan støtte elevenes folkehelse og livsmestring. Vi deler også funn fra vår spørreundersøkelse der nesten 2000 lærere deltok. </a:t>
            </a:r>
          </a:p>
          <a:p>
            <a:endParaRPr lang="nb-NO"/>
          </a:p>
          <a:p>
            <a:endParaRPr lang="nb-NO"/>
          </a:p>
        </p:txBody>
      </p:sp>
      <p:sp>
        <p:nvSpPr>
          <p:cNvPr id="4" name="Plassholder for lysbildenummer 3"/>
          <p:cNvSpPr>
            <a:spLocks noGrp="1"/>
          </p:cNvSpPr>
          <p:nvPr>
            <p:ph type="sldNum" sz="quarter" idx="5"/>
          </p:nvPr>
        </p:nvSpPr>
        <p:spPr/>
        <p:txBody>
          <a:bodyPr/>
          <a:lstStyle/>
          <a:p>
            <a:fld id="{1C14E03E-B7C1-4EEE-B2F4-2626E8E4B29A}" type="slidenum">
              <a:rPr lang="nb-NO" smtClean="0"/>
              <a:t>1</a:t>
            </a:fld>
            <a:endParaRPr lang="nb-NO"/>
          </a:p>
        </p:txBody>
      </p:sp>
    </p:spTree>
    <p:extLst>
      <p:ext uri="{BB962C8B-B14F-4D97-AF65-F5344CB8AC3E}">
        <p14:creationId xmlns:p14="http://schemas.microsoft.com/office/powerpoint/2010/main" val="323685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B477-9D67-AC81-8230-5AE420F02F1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F9E7F05-00A7-7569-F589-7749E2C56D4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88800C-82F0-136E-3672-872D5E9E82AC}"/>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BB6898E-9A9E-A0D6-C8A6-FCB1475ED908}"/>
              </a:ext>
            </a:extLst>
          </p:cNvPr>
          <p:cNvSpPr>
            <a:spLocks noGrp="1"/>
          </p:cNvSpPr>
          <p:nvPr>
            <p:ph type="sldNum" sz="quarter" idx="5"/>
          </p:nvPr>
        </p:nvSpPr>
        <p:spPr/>
        <p:txBody>
          <a:bodyPr/>
          <a:lstStyle/>
          <a:p>
            <a:fld id="{1C14E03E-B7C1-4EEE-B2F4-2626E8E4B29A}" type="slidenum">
              <a:rPr lang="nb-NO" smtClean="0"/>
              <a:t>10</a:t>
            </a:fld>
            <a:endParaRPr lang="nb-NO"/>
          </a:p>
        </p:txBody>
      </p:sp>
    </p:spTree>
    <p:extLst>
      <p:ext uri="{BB962C8B-B14F-4D97-AF65-F5344CB8AC3E}">
        <p14:creationId xmlns:p14="http://schemas.microsoft.com/office/powerpoint/2010/main" val="177191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A5585-BDC0-ACC4-1FF6-DAB165806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8B297-64E8-A419-64C6-3141B26E3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766B3-861C-3708-EEA6-DBAFFEB98A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811F0-2B57-D3B1-0DAC-FC7C7E4EFFD8}"/>
              </a:ext>
            </a:extLst>
          </p:cNvPr>
          <p:cNvSpPr>
            <a:spLocks noGrp="1"/>
          </p:cNvSpPr>
          <p:nvPr>
            <p:ph type="sldNum" sz="quarter" idx="5"/>
          </p:nvPr>
        </p:nvSpPr>
        <p:spPr/>
        <p:txBody>
          <a:bodyPr/>
          <a:lstStyle/>
          <a:p>
            <a:fld id="{1C14E03E-B7C1-4EEE-B2F4-2626E8E4B29A}" type="slidenum">
              <a:rPr lang="nb-NO" smtClean="0"/>
              <a:t>11</a:t>
            </a:fld>
            <a:endParaRPr lang="nb-NO"/>
          </a:p>
        </p:txBody>
      </p:sp>
    </p:spTree>
    <p:extLst>
      <p:ext uri="{BB962C8B-B14F-4D97-AF65-F5344CB8AC3E}">
        <p14:creationId xmlns:p14="http://schemas.microsoft.com/office/powerpoint/2010/main" val="407425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a:t>I vår spørreundersøkelse for </a:t>
            </a:r>
            <a:r>
              <a:rPr lang="nb-NO" noProof="0" err="1"/>
              <a:t>HeaLS</a:t>
            </a:r>
            <a:r>
              <a:rPr lang="nb-NO" noProof="0"/>
              <a:t> og LIFE, ble lærere bedt om å velge ett bestemt fag – det første faget de underviste i uka. Deretter ble de spurt om folkehelse og livsmestring relatert til dette faget. Om lag </a:t>
            </a:r>
            <a:r>
              <a:rPr lang="nb-NO"/>
              <a:t>fire av fem</a:t>
            </a:r>
            <a:r>
              <a:rPr lang="nb-NO" noProof="0"/>
              <a:t> lærerne var enige i at folkehelse og livsmestring er relevant for undervisning i faget.</a:t>
            </a:r>
          </a:p>
          <a:p>
            <a:endParaRPr lang="nb-NO" noProof="0"/>
          </a:p>
          <a:p>
            <a:r>
              <a:rPr lang="nb-NO" noProof="0"/>
              <a:t>Over to tredeler var også enige i at folkehelse og livsmestring gjorde at de lettere kan koble faget til elevenes hverdagserfaringer og gjør elevene mer aktive og engasjerte i faget.</a:t>
            </a:r>
          </a:p>
          <a:p>
            <a:endParaRPr lang="nb-NO" noProof="0"/>
          </a:p>
          <a:p>
            <a:r>
              <a:rPr lang="nb-NO" noProof="0"/>
              <a:t>Opplevd relevansen og nytteverdi kan ha medvirket til at de fleste lærere nå inkluderer folkehelse og livsmestring som en naturlig del av undervisningen, slik EDUCATE prosjektet også fant.   </a:t>
            </a:r>
          </a:p>
        </p:txBody>
      </p:sp>
      <p:sp>
        <p:nvSpPr>
          <p:cNvPr id="4" name="Slide Number Placeholder 3"/>
          <p:cNvSpPr>
            <a:spLocks noGrp="1"/>
          </p:cNvSpPr>
          <p:nvPr>
            <p:ph type="sldNum" sz="quarter" idx="5"/>
          </p:nvPr>
        </p:nvSpPr>
        <p:spPr/>
        <p:txBody>
          <a:bodyPr/>
          <a:lstStyle/>
          <a:p>
            <a:fld id="{1C14E03E-B7C1-4EEE-B2F4-2626E8E4B29A}" type="slidenum">
              <a:rPr lang="nb-NO" smtClean="0"/>
              <a:t>2</a:t>
            </a:fld>
            <a:endParaRPr lang="nb-NO"/>
          </a:p>
        </p:txBody>
      </p:sp>
    </p:spTree>
    <p:extLst>
      <p:ext uri="{BB962C8B-B14F-4D97-AF65-F5344CB8AC3E}">
        <p14:creationId xmlns:p14="http://schemas.microsoft.com/office/powerpoint/2010/main" val="224875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Tidligere</a:t>
            </a:r>
            <a:r>
              <a:rPr lang="en-US">
                <a:latin typeface="Calibri"/>
                <a:ea typeface="Calibri"/>
                <a:cs typeface="Calibri"/>
              </a:rPr>
              <a:t> </a:t>
            </a:r>
            <a:r>
              <a:rPr lang="en-US" err="1">
                <a:latin typeface="Calibri"/>
                <a:ea typeface="Calibri"/>
                <a:cs typeface="Calibri"/>
              </a:rPr>
              <a:t>forskning</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vist</a:t>
            </a:r>
            <a:r>
              <a:rPr lang="en-US">
                <a:latin typeface="Calibri"/>
                <a:ea typeface="Calibri"/>
                <a:cs typeface="Calibri"/>
              </a:rPr>
              <a:t> at </a:t>
            </a:r>
            <a:r>
              <a:rPr lang="en-US" err="1">
                <a:latin typeface="Calibri"/>
                <a:ea typeface="Calibri"/>
                <a:cs typeface="Calibri"/>
              </a:rPr>
              <a:t>elevenes</a:t>
            </a:r>
            <a:r>
              <a:rPr lang="en-US">
                <a:latin typeface="Calibri"/>
                <a:ea typeface="Calibri"/>
                <a:cs typeface="Calibri"/>
              </a:rPr>
              <a:t> </a:t>
            </a:r>
            <a:r>
              <a:rPr lang="en-US" err="1">
                <a:latin typeface="Calibri"/>
                <a:ea typeface="Calibri"/>
                <a:cs typeface="Calibri"/>
              </a:rPr>
              <a:t>forkunnskaper</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hverdagserfaringer</a:t>
            </a:r>
            <a:r>
              <a:rPr lang="en-US">
                <a:latin typeface="Calibri"/>
                <a:ea typeface="Calibri"/>
                <a:cs typeface="Calibri"/>
              </a:rPr>
              <a:t> er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viktig</a:t>
            </a:r>
            <a:r>
              <a:rPr lang="en-US">
                <a:latin typeface="Calibri"/>
                <a:ea typeface="Calibri"/>
                <a:cs typeface="Calibri"/>
              </a:rPr>
              <a:t> </a:t>
            </a:r>
            <a:r>
              <a:rPr lang="en-US" err="1">
                <a:latin typeface="Calibri"/>
                <a:ea typeface="Calibri"/>
                <a:cs typeface="Calibri"/>
              </a:rPr>
              <a:t>ressurs</a:t>
            </a:r>
            <a:r>
              <a:rPr lang="en-US">
                <a:latin typeface="Calibri"/>
                <a:ea typeface="Calibri"/>
                <a:cs typeface="Calibri"/>
              </a:rPr>
              <a:t> </a:t>
            </a:r>
            <a:r>
              <a:rPr lang="en-US" err="1">
                <a:latin typeface="Calibri"/>
                <a:ea typeface="Calibri"/>
                <a:cs typeface="Calibri"/>
              </a:rPr>
              <a:t>i</a:t>
            </a:r>
            <a:r>
              <a:rPr lang="en-US">
                <a:latin typeface="Calibri"/>
                <a:ea typeface="Calibri"/>
                <a:cs typeface="Calibri"/>
              </a:rPr>
              <a:t> </a:t>
            </a:r>
            <a:r>
              <a:rPr lang="en-US" err="1">
                <a:latin typeface="Calibri"/>
                <a:ea typeface="Calibri"/>
                <a:cs typeface="Calibri"/>
              </a:rPr>
              <a:t>undervisning</a:t>
            </a:r>
            <a:r>
              <a:rPr lang="en-US">
                <a:latin typeface="Calibri"/>
                <a:ea typeface="Calibri"/>
                <a:cs typeface="Calibri"/>
              </a:rPr>
              <a:t>. </a:t>
            </a:r>
            <a:r>
              <a:rPr lang="en-US" err="1">
                <a:latin typeface="Calibri"/>
                <a:ea typeface="Calibri"/>
                <a:cs typeface="Calibri"/>
              </a:rPr>
              <a:t>Kobling</a:t>
            </a:r>
            <a:r>
              <a:rPr lang="en-US">
                <a:latin typeface="Calibri"/>
                <a:ea typeface="Calibri"/>
                <a:cs typeface="Calibri"/>
              </a:rPr>
              <a:t> </a:t>
            </a:r>
            <a:r>
              <a:rPr lang="en-US" err="1">
                <a:latin typeface="Calibri"/>
                <a:ea typeface="Calibri"/>
                <a:cs typeface="Calibri"/>
              </a:rPr>
              <a:t>mellom</a:t>
            </a:r>
            <a:r>
              <a:rPr lang="en-US">
                <a:latin typeface="Calibri"/>
                <a:ea typeface="Calibri"/>
                <a:cs typeface="Calibri"/>
              </a:rPr>
              <a:t> </a:t>
            </a:r>
            <a:r>
              <a:rPr lang="en-US" err="1">
                <a:latin typeface="Calibri"/>
                <a:ea typeface="Calibri"/>
                <a:cs typeface="Calibri"/>
              </a:rPr>
              <a:t>faglig</a:t>
            </a:r>
            <a:r>
              <a:rPr lang="en-US">
                <a:latin typeface="Calibri"/>
                <a:ea typeface="Calibri"/>
                <a:cs typeface="Calibri"/>
              </a:rPr>
              <a:t> </a:t>
            </a:r>
            <a:r>
              <a:rPr lang="en-US" err="1">
                <a:latin typeface="Calibri"/>
                <a:ea typeface="Calibri"/>
                <a:cs typeface="Calibri"/>
              </a:rPr>
              <a:t>innhold</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elevenes</a:t>
            </a:r>
            <a:r>
              <a:rPr lang="en-US">
                <a:latin typeface="Calibri"/>
                <a:ea typeface="Calibri"/>
                <a:cs typeface="Calibri"/>
              </a:rPr>
              <a:t> </a:t>
            </a:r>
            <a:r>
              <a:rPr lang="en-US" err="1">
                <a:latin typeface="Calibri"/>
                <a:ea typeface="Calibri"/>
                <a:cs typeface="Calibri"/>
              </a:rPr>
              <a:t>utgangspunkt</a:t>
            </a:r>
            <a:r>
              <a:rPr lang="en-US">
                <a:latin typeface="Calibri"/>
                <a:ea typeface="Calibri"/>
                <a:cs typeface="Calibri"/>
              </a:rPr>
              <a:t> </a:t>
            </a:r>
            <a:r>
              <a:rPr lang="en-US" err="1">
                <a:latin typeface="Calibri"/>
                <a:ea typeface="Calibri"/>
                <a:cs typeface="Calibri"/>
              </a:rPr>
              <a:t>bidrar</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mer</a:t>
            </a:r>
            <a:r>
              <a:rPr lang="en-US">
                <a:latin typeface="Calibri"/>
                <a:ea typeface="Calibri"/>
                <a:cs typeface="Calibri"/>
              </a:rPr>
              <a:t> </a:t>
            </a:r>
            <a:r>
              <a:rPr lang="en-US" err="1">
                <a:latin typeface="Calibri"/>
                <a:ea typeface="Calibri"/>
                <a:cs typeface="Calibri"/>
              </a:rPr>
              <a:t>effektiv</a:t>
            </a:r>
            <a:r>
              <a:rPr lang="en-US">
                <a:latin typeface="Calibri"/>
                <a:ea typeface="Calibri"/>
                <a:cs typeface="Calibri"/>
              </a:rPr>
              <a:t> </a:t>
            </a:r>
            <a:r>
              <a:rPr lang="en-US" err="1">
                <a:latin typeface="Calibri"/>
                <a:ea typeface="Calibri"/>
                <a:cs typeface="Calibri"/>
              </a:rPr>
              <a:t>læring</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integrering</a:t>
            </a:r>
            <a:r>
              <a:rPr lang="en-US">
                <a:latin typeface="Calibri"/>
                <a:ea typeface="Calibri"/>
                <a:cs typeface="Calibri"/>
              </a:rPr>
              <a:t> av </a:t>
            </a:r>
            <a:r>
              <a:rPr lang="en-US" err="1">
                <a:latin typeface="Calibri"/>
                <a:ea typeface="Calibri"/>
                <a:cs typeface="Calibri"/>
              </a:rPr>
              <a:t>kunnskapen</a:t>
            </a:r>
            <a:r>
              <a:rPr lang="en-US">
                <a:latin typeface="Calibri"/>
                <a:ea typeface="Calibri"/>
                <a:cs typeface="Calibri"/>
              </a:rPr>
              <a:t> hos </a:t>
            </a:r>
            <a:r>
              <a:rPr lang="en-US" err="1">
                <a:latin typeface="Calibri"/>
                <a:ea typeface="Calibri"/>
                <a:cs typeface="Calibri"/>
              </a:rPr>
              <a:t>elevene</a:t>
            </a:r>
            <a:r>
              <a:rPr lang="en-US">
                <a:latin typeface="Calibri"/>
                <a:ea typeface="Calibri"/>
                <a:cs typeface="Calibri"/>
              </a:rPr>
              <a:t>. Det </a:t>
            </a:r>
            <a:r>
              <a:rPr lang="en-US" err="1">
                <a:latin typeface="Calibri"/>
                <a:ea typeface="Calibri"/>
                <a:cs typeface="Calibri"/>
              </a:rPr>
              <a:t>faglige</a:t>
            </a:r>
            <a:r>
              <a:rPr lang="en-US">
                <a:latin typeface="Calibri"/>
                <a:ea typeface="Calibri"/>
                <a:cs typeface="Calibri"/>
              </a:rPr>
              <a:t> </a:t>
            </a:r>
            <a:r>
              <a:rPr lang="en-US" err="1">
                <a:latin typeface="Calibri"/>
                <a:ea typeface="Calibri"/>
                <a:cs typeface="Calibri"/>
              </a:rPr>
              <a:t>innholdet</a:t>
            </a:r>
            <a:r>
              <a:rPr lang="en-US">
                <a:latin typeface="Calibri"/>
                <a:ea typeface="Calibri"/>
                <a:cs typeface="Calibri"/>
              </a:rPr>
              <a:t>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oppleves</a:t>
            </a:r>
            <a:r>
              <a:rPr lang="en-US">
                <a:latin typeface="Calibri"/>
                <a:ea typeface="Calibri"/>
                <a:cs typeface="Calibri"/>
              </a:rPr>
              <a:t> </a:t>
            </a:r>
            <a:r>
              <a:rPr lang="en-US" err="1">
                <a:latin typeface="Calibri"/>
                <a:ea typeface="Calibri"/>
                <a:cs typeface="Calibri"/>
              </a:rPr>
              <a:t>mer</a:t>
            </a:r>
            <a:r>
              <a:rPr lang="en-US">
                <a:latin typeface="Calibri"/>
                <a:ea typeface="Calibri"/>
                <a:cs typeface="Calibri"/>
              </a:rPr>
              <a:t> relevant </a:t>
            </a:r>
            <a:r>
              <a:rPr lang="en-US" err="1">
                <a:latin typeface="Calibri"/>
                <a:ea typeface="Calibri"/>
                <a:cs typeface="Calibri"/>
              </a:rPr>
              <a:t>ved</a:t>
            </a:r>
            <a:r>
              <a:rPr lang="en-US">
                <a:latin typeface="Calibri"/>
                <a:ea typeface="Calibri"/>
                <a:cs typeface="Calibri"/>
              </a:rPr>
              <a:t> at det </a:t>
            </a:r>
            <a:r>
              <a:rPr lang="en-US" err="1">
                <a:latin typeface="Calibri"/>
                <a:ea typeface="Calibri"/>
                <a:cs typeface="Calibri"/>
              </a:rPr>
              <a:t>kobles</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elevens </a:t>
            </a:r>
            <a:r>
              <a:rPr lang="en-US" err="1">
                <a:latin typeface="Calibri"/>
                <a:ea typeface="Calibri"/>
                <a:cs typeface="Calibri"/>
              </a:rPr>
              <a:t>erfaringer</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bruk av </a:t>
            </a:r>
            <a:r>
              <a:rPr lang="en-US" err="1">
                <a:latin typeface="Calibri"/>
                <a:ea typeface="Calibri"/>
                <a:cs typeface="Calibri"/>
              </a:rPr>
              <a:t>elevenes</a:t>
            </a:r>
            <a:r>
              <a:rPr lang="en-US">
                <a:latin typeface="Calibri"/>
                <a:ea typeface="Calibri"/>
                <a:cs typeface="Calibri"/>
              </a:rPr>
              <a:t> </a:t>
            </a:r>
            <a:r>
              <a:rPr lang="en-US" err="1">
                <a:latin typeface="Calibri"/>
                <a:ea typeface="Calibri"/>
                <a:cs typeface="Calibri"/>
              </a:rPr>
              <a:t>spesifikke</a:t>
            </a:r>
            <a:r>
              <a:rPr lang="en-US">
                <a:latin typeface="Calibri"/>
                <a:ea typeface="Calibri"/>
                <a:cs typeface="Calibri"/>
              </a:rPr>
              <a:t> </a:t>
            </a:r>
            <a:r>
              <a:rPr lang="en-US" err="1">
                <a:latin typeface="Calibri"/>
                <a:ea typeface="Calibri"/>
                <a:cs typeface="Calibri"/>
              </a:rPr>
              <a:t>erfaringer</a:t>
            </a:r>
            <a:r>
              <a:rPr lang="en-US">
                <a:latin typeface="Calibri"/>
                <a:ea typeface="Calibri"/>
                <a:cs typeface="Calibri"/>
              </a:rPr>
              <a:t>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medvirke</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t>
            </a:r>
            <a:r>
              <a:rPr lang="en-US" err="1">
                <a:latin typeface="Calibri"/>
                <a:ea typeface="Calibri"/>
                <a:cs typeface="Calibri"/>
              </a:rPr>
              <a:t>elevene</a:t>
            </a:r>
            <a:r>
              <a:rPr lang="en-US">
                <a:latin typeface="Calibri"/>
                <a:ea typeface="Calibri"/>
                <a:cs typeface="Calibri"/>
              </a:rPr>
              <a:t> </a:t>
            </a:r>
            <a:r>
              <a:rPr lang="en-US" err="1">
                <a:latin typeface="Calibri"/>
                <a:ea typeface="Calibri"/>
                <a:cs typeface="Calibri"/>
              </a:rPr>
              <a:t>føler</a:t>
            </a:r>
            <a:r>
              <a:rPr lang="en-US">
                <a:latin typeface="Calibri"/>
                <a:ea typeface="Calibri"/>
                <a:cs typeface="Calibri"/>
              </a:rPr>
              <a:t> </a:t>
            </a:r>
            <a:r>
              <a:rPr lang="en-US" err="1">
                <a:latin typeface="Calibri"/>
                <a:ea typeface="Calibri"/>
                <a:cs typeface="Calibri"/>
              </a:rPr>
              <a:t>ansvar</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motivasjon</a:t>
            </a:r>
            <a:r>
              <a:rPr lang="en-US">
                <a:latin typeface="Calibri"/>
                <a:ea typeface="Calibri"/>
                <a:cs typeface="Calibri"/>
              </a:rPr>
              <a:t> for </a:t>
            </a:r>
            <a:r>
              <a:rPr lang="en-US" err="1">
                <a:latin typeface="Calibri"/>
                <a:ea typeface="Calibri"/>
                <a:cs typeface="Calibri"/>
              </a:rPr>
              <a:t>egen</a:t>
            </a:r>
            <a:r>
              <a:rPr lang="en-US">
                <a:latin typeface="Calibri"/>
                <a:ea typeface="Calibri"/>
                <a:cs typeface="Calibri"/>
              </a:rPr>
              <a:t> </a:t>
            </a:r>
            <a:r>
              <a:rPr lang="en-US" err="1">
                <a:latin typeface="Calibri"/>
                <a:ea typeface="Calibri"/>
                <a:cs typeface="Calibri"/>
              </a:rPr>
              <a:t>læring</a:t>
            </a:r>
            <a:r>
              <a:rPr lang="en-US">
                <a:latin typeface="Calibri"/>
                <a:ea typeface="Calibri"/>
                <a:cs typeface="Calibri"/>
              </a:rPr>
              <a:t>.</a:t>
            </a:r>
          </a:p>
          <a:p>
            <a:endParaRPr lang="en-US">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Det </a:t>
            </a:r>
            <a:r>
              <a:rPr lang="en-US" err="1">
                <a:latin typeface="Calibri"/>
                <a:ea typeface="Calibri"/>
                <a:cs typeface="Calibri"/>
              </a:rPr>
              <a:t>forskningsprosjektet</a:t>
            </a:r>
            <a:r>
              <a:rPr lang="en-US">
                <a:latin typeface="Calibri"/>
                <a:ea typeface="Calibri"/>
                <a:cs typeface="Calibri"/>
              </a:rPr>
              <a:t> EVA2020, </a:t>
            </a:r>
            <a:r>
              <a:rPr lang="en-US" err="1">
                <a:latin typeface="Calibri"/>
                <a:ea typeface="Calibri"/>
                <a:cs typeface="Calibri"/>
              </a:rPr>
              <a:t>som</a:t>
            </a:r>
            <a:r>
              <a:rPr lang="en-US">
                <a:latin typeface="Calibri"/>
                <a:ea typeface="Calibri"/>
                <a:cs typeface="Calibri"/>
              </a:rPr>
              <a:t> </a:t>
            </a:r>
            <a:r>
              <a:rPr lang="en-US" err="1">
                <a:latin typeface="Calibri"/>
                <a:ea typeface="Calibri"/>
                <a:cs typeface="Calibri"/>
              </a:rPr>
              <a:t>evaluerte</a:t>
            </a:r>
            <a:r>
              <a:rPr lang="en-US">
                <a:latin typeface="Calibri"/>
                <a:ea typeface="Calibri"/>
                <a:cs typeface="Calibri"/>
              </a:rPr>
              <a:t> LK20, </a:t>
            </a:r>
            <a:r>
              <a:rPr lang="en-US" err="1">
                <a:latin typeface="Calibri"/>
                <a:ea typeface="Calibri"/>
                <a:cs typeface="Calibri"/>
              </a:rPr>
              <a:t>fant</a:t>
            </a:r>
            <a:r>
              <a:rPr lang="en-US">
                <a:latin typeface="Calibri"/>
                <a:ea typeface="Calibri"/>
                <a:cs typeface="Calibri"/>
              </a:rPr>
              <a:t> at </a:t>
            </a:r>
            <a:r>
              <a:rPr lang="en-US" err="1">
                <a:latin typeface="Calibri"/>
                <a:ea typeface="Calibri"/>
                <a:cs typeface="Calibri"/>
              </a:rPr>
              <a:t>elevenes</a:t>
            </a:r>
            <a:r>
              <a:rPr lang="en-US">
                <a:latin typeface="Calibri"/>
                <a:ea typeface="Calibri"/>
                <a:cs typeface="Calibri"/>
              </a:rPr>
              <a:t> </a:t>
            </a:r>
            <a:r>
              <a:rPr lang="en-US" err="1">
                <a:latin typeface="Calibri"/>
                <a:ea typeface="Calibri"/>
                <a:cs typeface="Calibri"/>
              </a:rPr>
              <a:t>hverdagserfaringer</a:t>
            </a:r>
            <a:r>
              <a:rPr lang="en-US">
                <a:latin typeface="Calibri"/>
                <a:ea typeface="Calibri"/>
                <a:cs typeface="Calibri"/>
              </a:rPr>
              <a:t> </a:t>
            </a:r>
            <a:r>
              <a:rPr lang="en-US" err="1">
                <a:latin typeface="Calibri"/>
                <a:ea typeface="Calibri"/>
                <a:cs typeface="Calibri"/>
              </a:rPr>
              <a:t>ble</a:t>
            </a:r>
            <a:r>
              <a:rPr lang="en-US">
                <a:latin typeface="Calibri"/>
                <a:ea typeface="Calibri"/>
                <a:cs typeface="Calibri"/>
              </a:rPr>
              <a:t> </a:t>
            </a:r>
            <a:r>
              <a:rPr lang="en-US" err="1">
                <a:latin typeface="Calibri"/>
                <a:ea typeface="Calibri"/>
                <a:cs typeface="Calibri"/>
              </a:rPr>
              <a:t>aktivert</a:t>
            </a:r>
            <a:r>
              <a:rPr lang="en-US">
                <a:latin typeface="Calibri"/>
                <a:ea typeface="Calibri"/>
                <a:cs typeface="Calibri"/>
              </a:rPr>
              <a:t> </a:t>
            </a:r>
            <a:r>
              <a:rPr lang="en-US" err="1">
                <a:latin typeface="Calibri"/>
                <a:ea typeface="Calibri"/>
                <a:cs typeface="Calibri"/>
              </a:rPr>
              <a:t>i</a:t>
            </a:r>
            <a:r>
              <a:rPr lang="en-US">
                <a:latin typeface="Calibri"/>
                <a:ea typeface="Calibri"/>
                <a:cs typeface="Calibri"/>
              </a:rPr>
              <a:t> </a:t>
            </a:r>
            <a:r>
              <a:rPr lang="en-US" err="1">
                <a:latin typeface="Calibri"/>
                <a:ea typeface="Calibri"/>
                <a:cs typeface="Calibri"/>
              </a:rPr>
              <a:t>arbeidet</a:t>
            </a:r>
            <a:r>
              <a:rPr lang="en-US">
                <a:latin typeface="Calibri"/>
                <a:ea typeface="Calibri"/>
                <a:cs typeface="Calibri"/>
              </a:rPr>
              <a:t> med de </a:t>
            </a:r>
            <a:r>
              <a:rPr lang="en-US" err="1">
                <a:latin typeface="Calibri"/>
                <a:ea typeface="Calibri"/>
                <a:cs typeface="Calibri"/>
              </a:rPr>
              <a:t>tverrfaglige</a:t>
            </a:r>
            <a:r>
              <a:rPr lang="en-US">
                <a:latin typeface="Calibri"/>
                <a:ea typeface="Calibri"/>
                <a:cs typeface="Calibri"/>
              </a:rPr>
              <a:t> </a:t>
            </a:r>
            <a:r>
              <a:rPr lang="en-US" err="1">
                <a:latin typeface="Calibri"/>
                <a:ea typeface="Calibri"/>
                <a:cs typeface="Calibri"/>
              </a:rPr>
              <a:t>temaene</a:t>
            </a:r>
            <a:r>
              <a:rPr lang="en-US">
                <a:latin typeface="Calibri"/>
                <a:ea typeface="Calibri"/>
                <a:cs typeface="Calibri"/>
              </a:rPr>
              <a:t>. De </a:t>
            </a:r>
            <a:r>
              <a:rPr lang="en-US" err="1">
                <a:latin typeface="Calibri"/>
                <a:ea typeface="Calibri"/>
                <a:cs typeface="Calibri"/>
              </a:rPr>
              <a:t>så</a:t>
            </a:r>
            <a:r>
              <a:rPr lang="en-US">
                <a:latin typeface="Calibri"/>
                <a:ea typeface="Calibri"/>
                <a:cs typeface="Calibri"/>
              </a:rPr>
              <a:t> </a:t>
            </a:r>
            <a:r>
              <a:rPr lang="en-US" err="1">
                <a:latin typeface="Calibri"/>
                <a:ea typeface="Calibri"/>
                <a:cs typeface="Calibri"/>
              </a:rPr>
              <a:t>imidlertid</a:t>
            </a:r>
            <a:r>
              <a:rPr lang="en-US">
                <a:latin typeface="Calibri"/>
                <a:ea typeface="Calibri"/>
                <a:cs typeface="Calibri"/>
              </a:rPr>
              <a:t> at det </a:t>
            </a:r>
            <a:r>
              <a:rPr lang="en-US" err="1">
                <a:latin typeface="Calibri"/>
                <a:ea typeface="Calibri"/>
                <a:cs typeface="Calibri"/>
              </a:rPr>
              <a:t>ofte</a:t>
            </a:r>
            <a:r>
              <a:rPr lang="en-US">
                <a:latin typeface="Calibri"/>
                <a:ea typeface="Calibri"/>
                <a:cs typeface="Calibri"/>
              </a:rPr>
              <a:t> </a:t>
            </a:r>
            <a:r>
              <a:rPr lang="en-US" err="1">
                <a:latin typeface="Calibri"/>
                <a:ea typeface="Calibri"/>
                <a:cs typeface="Calibri"/>
              </a:rPr>
              <a:t>manglet</a:t>
            </a:r>
            <a:r>
              <a:rPr lang="en-US">
                <a:latin typeface="Calibri"/>
                <a:ea typeface="Calibri"/>
                <a:cs typeface="Calibri"/>
              </a:rPr>
              <a:t> </a:t>
            </a:r>
            <a:r>
              <a:rPr lang="en-US" err="1">
                <a:latin typeface="Calibri"/>
                <a:ea typeface="Calibri"/>
                <a:cs typeface="Calibri"/>
              </a:rPr>
              <a:t>integrering</a:t>
            </a:r>
            <a:r>
              <a:rPr lang="en-US">
                <a:latin typeface="Calibri"/>
                <a:ea typeface="Calibri"/>
                <a:cs typeface="Calibri"/>
              </a:rPr>
              <a:t> av </a:t>
            </a:r>
            <a:r>
              <a:rPr lang="en-US" err="1">
                <a:latin typeface="Calibri"/>
                <a:ea typeface="Calibri"/>
                <a:cs typeface="Calibri"/>
              </a:rPr>
              <a:t>elevenes</a:t>
            </a:r>
            <a:r>
              <a:rPr lang="en-US">
                <a:latin typeface="Calibri"/>
                <a:ea typeface="Calibri"/>
                <a:cs typeface="Calibri"/>
              </a:rPr>
              <a:t> </a:t>
            </a:r>
            <a:r>
              <a:rPr lang="en-US" err="1">
                <a:latin typeface="Calibri"/>
                <a:ea typeface="Calibri"/>
                <a:cs typeface="Calibri"/>
              </a:rPr>
              <a:t>erfaring</a:t>
            </a:r>
            <a:r>
              <a:rPr lang="en-US">
                <a:latin typeface="Calibri"/>
                <a:ea typeface="Calibri"/>
                <a:cs typeface="Calibri"/>
              </a:rPr>
              <a:t> med </a:t>
            </a:r>
            <a:r>
              <a:rPr lang="en-US" err="1">
                <a:latin typeface="Calibri"/>
                <a:ea typeface="Calibri"/>
                <a:cs typeface="Calibri"/>
              </a:rPr>
              <a:t>faglige</a:t>
            </a:r>
            <a:r>
              <a:rPr lang="en-US">
                <a:latin typeface="Calibri"/>
                <a:ea typeface="Calibri"/>
                <a:cs typeface="Calibri"/>
              </a:rPr>
              <a:t> </a:t>
            </a:r>
            <a:r>
              <a:rPr lang="en-US" err="1">
                <a:latin typeface="Calibri"/>
                <a:ea typeface="Calibri"/>
                <a:cs typeface="Calibri"/>
              </a:rPr>
              <a:t>begreper</a:t>
            </a:r>
            <a:r>
              <a:rPr lang="en-US">
                <a:latin typeface="Calibri"/>
                <a:ea typeface="Calibri"/>
                <a:cs typeface="Calibri"/>
              </a:rPr>
              <a:t>, </a:t>
            </a:r>
            <a:r>
              <a:rPr lang="en-US" err="1">
                <a:latin typeface="Calibri"/>
                <a:ea typeface="Calibri"/>
                <a:cs typeface="Calibri"/>
              </a:rPr>
              <a:t>teorier</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perspektiver</a:t>
            </a:r>
            <a:r>
              <a:rPr lang="en-US">
                <a:latin typeface="Calibri"/>
                <a:ea typeface="Calibri"/>
                <a:cs typeface="Calibri"/>
              </a:rPr>
              <a:t>. De </a:t>
            </a:r>
            <a:r>
              <a:rPr lang="en-US" err="1">
                <a:latin typeface="Calibri"/>
                <a:ea typeface="Calibri"/>
                <a:cs typeface="Calibri"/>
              </a:rPr>
              <a:t>fant</a:t>
            </a:r>
            <a:r>
              <a:rPr lang="en-US">
                <a:latin typeface="Calibri"/>
                <a:ea typeface="Calibri"/>
                <a:cs typeface="Calibri"/>
              </a:rPr>
              <a:t> </a:t>
            </a:r>
            <a:r>
              <a:rPr lang="en-US" err="1">
                <a:latin typeface="Calibri"/>
                <a:ea typeface="Calibri"/>
                <a:cs typeface="Calibri"/>
              </a:rPr>
              <a:t>også</a:t>
            </a:r>
            <a:r>
              <a:rPr lang="en-US">
                <a:latin typeface="Calibri"/>
                <a:ea typeface="Calibri"/>
                <a:cs typeface="Calibri"/>
              </a:rPr>
              <a:t> at </a:t>
            </a:r>
            <a:r>
              <a:rPr lang="en-US" err="1">
                <a:latin typeface="Calibri"/>
                <a:ea typeface="Calibri"/>
                <a:cs typeface="Calibri"/>
              </a:rPr>
              <a:t>lærerne</a:t>
            </a:r>
            <a:r>
              <a:rPr lang="en-US">
                <a:latin typeface="Calibri"/>
                <a:ea typeface="Calibri"/>
                <a:cs typeface="Calibri"/>
              </a:rPr>
              <a:t> </a:t>
            </a:r>
            <a:r>
              <a:rPr lang="en-US" err="1">
                <a:latin typeface="Calibri"/>
                <a:ea typeface="Calibri"/>
                <a:cs typeface="Calibri"/>
              </a:rPr>
              <a:t>mente</a:t>
            </a:r>
            <a:r>
              <a:rPr lang="en-US">
                <a:latin typeface="Calibri"/>
                <a:ea typeface="Calibri"/>
                <a:cs typeface="Calibri"/>
              </a:rPr>
              <a:t> at </a:t>
            </a:r>
            <a:r>
              <a:rPr lang="en-US" err="1">
                <a:latin typeface="Calibri"/>
                <a:ea typeface="Calibri"/>
                <a:cs typeface="Calibri"/>
              </a:rPr>
              <a:t>tydeligere</a:t>
            </a:r>
            <a:r>
              <a:rPr lang="en-US">
                <a:latin typeface="Calibri"/>
                <a:ea typeface="Calibri"/>
                <a:cs typeface="Calibri"/>
              </a:rPr>
              <a:t> </a:t>
            </a:r>
            <a:r>
              <a:rPr lang="en-US" err="1">
                <a:latin typeface="Calibri"/>
                <a:ea typeface="Calibri"/>
                <a:cs typeface="Calibri"/>
              </a:rPr>
              <a:t>elevmedvirkning</a:t>
            </a:r>
            <a:r>
              <a:rPr lang="en-US">
                <a:latin typeface="Calibri"/>
                <a:ea typeface="Calibri"/>
                <a:cs typeface="Calibri"/>
              </a:rPr>
              <a:t> var den </a:t>
            </a:r>
            <a:r>
              <a:rPr lang="en-US" err="1">
                <a:latin typeface="Calibri"/>
                <a:ea typeface="Calibri"/>
                <a:cs typeface="Calibri"/>
              </a:rPr>
              <a:t>viktigste</a:t>
            </a:r>
            <a:r>
              <a:rPr lang="en-US">
                <a:latin typeface="Calibri"/>
                <a:ea typeface="Calibri"/>
                <a:cs typeface="Calibri"/>
              </a:rPr>
              <a:t> </a:t>
            </a:r>
            <a:r>
              <a:rPr lang="en-US" err="1">
                <a:latin typeface="Calibri"/>
                <a:ea typeface="Calibri"/>
                <a:cs typeface="Calibri"/>
              </a:rPr>
              <a:t>faktoren</a:t>
            </a:r>
            <a:r>
              <a:rPr lang="en-US">
                <a:latin typeface="Calibri"/>
                <a:ea typeface="Calibri"/>
                <a:cs typeface="Calibri"/>
              </a:rPr>
              <a:t> for å </a:t>
            </a:r>
            <a:r>
              <a:rPr lang="en-US" err="1">
                <a:latin typeface="Calibri"/>
                <a:ea typeface="Calibri"/>
                <a:cs typeface="Calibri"/>
              </a:rPr>
              <a:t>få</a:t>
            </a:r>
            <a:r>
              <a:rPr lang="en-US">
                <a:latin typeface="Calibri"/>
                <a:ea typeface="Calibri"/>
                <a:cs typeface="Calibri"/>
              </a:rPr>
              <a:t> </a:t>
            </a:r>
            <a:r>
              <a:rPr lang="en-US" err="1">
                <a:latin typeface="Calibri"/>
                <a:ea typeface="Calibri"/>
                <a:cs typeface="Calibri"/>
              </a:rPr>
              <a:t>bedre</a:t>
            </a:r>
            <a:r>
              <a:rPr lang="en-US">
                <a:latin typeface="Calibri"/>
                <a:ea typeface="Calibri"/>
                <a:cs typeface="Calibri"/>
              </a:rPr>
              <a:t> </a:t>
            </a:r>
            <a:r>
              <a:rPr lang="en-US" err="1">
                <a:latin typeface="Calibri"/>
                <a:ea typeface="Calibri"/>
                <a:cs typeface="Calibri"/>
              </a:rPr>
              <a:t>kvalitet</a:t>
            </a:r>
            <a:r>
              <a:rPr lang="en-US">
                <a:latin typeface="Calibri"/>
                <a:ea typeface="Calibri"/>
                <a:cs typeface="Calibri"/>
              </a:rPr>
              <a:t> </a:t>
            </a:r>
            <a:r>
              <a:rPr lang="en-US" err="1">
                <a:latin typeface="Calibri"/>
                <a:ea typeface="Calibri"/>
                <a:cs typeface="Calibri"/>
              </a:rPr>
              <a:t>i</a:t>
            </a:r>
            <a:r>
              <a:rPr lang="en-US">
                <a:latin typeface="Calibri"/>
                <a:ea typeface="Calibri"/>
                <a:cs typeface="Calibri"/>
              </a:rPr>
              <a:t> </a:t>
            </a:r>
            <a:r>
              <a:rPr lang="en-US" err="1">
                <a:latin typeface="Calibri"/>
                <a:ea typeface="Calibri"/>
                <a:cs typeface="Calibri"/>
              </a:rPr>
              <a:t>undervisningen</a:t>
            </a:r>
            <a:r>
              <a:rPr lang="en-US">
                <a:latin typeface="Calibri"/>
                <a:ea typeface="Calibri"/>
                <a:cs typeface="Calibri"/>
              </a:rPr>
              <a:t> om </a:t>
            </a:r>
            <a:r>
              <a:rPr lang="en-US" err="1">
                <a:latin typeface="Calibri"/>
                <a:ea typeface="Calibri"/>
                <a:cs typeface="Calibri"/>
              </a:rPr>
              <a:t>folkehelse</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livsmestring</a:t>
            </a:r>
            <a:r>
              <a:rPr lang="en-US">
                <a:latin typeface="Calibri"/>
                <a:ea typeface="Calibri"/>
                <a:cs typeface="Calibri"/>
              </a:rPr>
              <a:t> – </a:t>
            </a:r>
            <a:r>
              <a:rPr lang="en-US" err="1">
                <a:latin typeface="Calibri"/>
                <a:ea typeface="Calibri"/>
                <a:cs typeface="Calibri"/>
              </a:rPr>
              <a:t>sammen</a:t>
            </a:r>
            <a:r>
              <a:rPr lang="en-US">
                <a:latin typeface="Calibri"/>
                <a:ea typeface="Calibri"/>
                <a:cs typeface="Calibri"/>
              </a:rPr>
              <a:t> med et </a:t>
            </a:r>
            <a:r>
              <a:rPr lang="en-US" err="1">
                <a:latin typeface="Calibri"/>
                <a:ea typeface="Calibri"/>
                <a:cs typeface="Calibri"/>
              </a:rPr>
              <a:t>sterkere</a:t>
            </a:r>
            <a:r>
              <a:rPr lang="en-US">
                <a:latin typeface="Calibri"/>
                <a:ea typeface="Calibri"/>
                <a:cs typeface="Calibri"/>
              </a:rPr>
              <a:t> </a:t>
            </a:r>
            <a:r>
              <a:rPr lang="en-US" err="1">
                <a:latin typeface="Calibri"/>
                <a:ea typeface="Calibri"/>
                <a:cs typeface="Calibri"/>
              </a:rPr>
              <a:t>engasjement</a:t>
            </a:r>
            <a:r>
              <a:rPr lang="en-US">
                <a:latin typeface="Calibri"/>
                <a:ea typeface="Calibri"/>
                <a:cs typeface="Calibri"/>
              </a:rPr>
              <a:t> </a:t>
            </a:r>
            <a:r>
              <a:rPr lang="en-US" err="1">
                <a:latin typeface="Calibri"/>
                <a:ea typeface="Calibri"/>
                <a:cs typeface="Calibri"/>
              </a:rPr>
              <a:t>blant</a:t>
            </a:r>
            <a:r>
              <a:rPr lang="en-US">
                <a:latin typeface="Calibri"/>
                <a:ea typeface="Calibri"/>
                <a:cs typeface="Calibri"/>
              </a:rPr>
              <a:t> </a:t>
            </a:r>
            <a:r>
              <a:rPr lang="en-US" err="1">
                <a:latin typeface="Calibri"/>
                <a:ea typeface="Calibri"/>
                <a:cs typeface="Calibri"/>
              </a:rPr>
              <a:t>lærere</a:t>
            </a:r>
            <a:r>
              <a:rPr lang="en-US">
                <a:latin typeface="Calibri"/>
                <a:ea typeface="Calibri"/>
                <a:cs typeface="Calibri"/>
              </a:rPr>
              <a:t> for </a:t>
            </a:r>
            <a:r>
              <a:rPr lang="en-US" err="1">
                <a:latin typeface="Calibri"/>
                <a:ea typeface="Calibri"/>
                <a:cs typeface="Calibri"/>
              </a:rPr>
              <a:t>temaet</a:t>
            </a:r>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1C14E03E-B7C1-4EEE-B2F4-2626E8E4B29A}" type="slidenum">
              <a:rPr lang="nb-NO" smtClean="0"/>
              <a:t>3</a:t>
            </a:fld>
            <a:endParaRPr lang="nb-NO"/>
          </a:p>
        </p:txBody>
      </p:sp>
    </p:spTree>
    <p:extLst>
      <p:ext uri="{BB962C8B-B14F-4D97-AF65-F5344CB8AC3E}">
        <p14:creationId xmlns:p14="http://schemas.microsoft.com/office/powerpoint/2010/main" val="294042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a:latin typeface="Calibri"/>
                <a:ea typeface="Calibri"/>
                <a:cs typeface="Calibri"/>
              </a:rPr>
              <a:t>Elevmedvirkning har en sentral plass i LK20. Formålene er 1) Å gi praktisk erfaring med deltakelse og medvirkning. 2) Motivere elevene til å ta aktiv rolle i sin læringsprosess og læringsmiljø, og dermed motivere og fremme læring, 3) Få mer relevant og tilpasset undervisning og 4) skape en mer inkluderende og engasjerende skolehverdag</a:t>
            </a:r>
          </a:p>
          <a:p>
            <a:endParaRPr lang="nb-NO" noProof="0">
              <a:latin typeface="Calibri"/>
              <a:ea typeface="Calibri"/>
              <a:cs typeface="Calibri"/>
            </a:endParaRPr>
          </a:p>
          <a:p>
            <a:r>
              <a:rPr lang="nb-NO" noProof="0">
                <a:latin typeface="Calibri"/>
                <a:ea typeface="Calibri"/>
                <a:cs typeface="Calibri"/>
              </a:rPr>
              <a:t>Det varierer imidlertid hvordan elevmedvirkning praktiseres. I noen tilfeller påvirker elevene innholdet og aktivitetene i undervisningen, mens i andre tilfeller påvirker de også rammene for undervisningen, f.eks. hvilke kompetansemål som skal arbeides med, hvilke undervisningsmetode som skal brukes og hvordan de skal bli vurdert.</a:t>
            </a:r>
          </a:p>
          <a:p>
            <a:endParaRPr lang="nb-NO" noProof="0">
              <a:latin typeface="Calibri"/>
              <a:ea typeface="Calibri"/>
              <a:cs typeface="Calibri"/>
            </a:endParaRPr>
          </a:p>
          <a:p>
            <a:r>
              <a:rPr lang="nb-NO" noProof="0">
                <a:latin typeface="Calibri"/>
                <a:ea typeface="Calibri"/>
                <a:cs typeface="Calibri"/>
              </a:rPr>
              <a:t>I EVA2020 fant de imidlertid at det er en vanskelig balansegang mellom hvor mye lærer skal styre og støtte elevene for å sikre trygge rammer og god fremdrift opp mot hvor mye elevene skal ha reell innflytelse på undervisningen. </a:t>
            </a:r>
          </a:p>
          <a:p>
            <a:endParaRPr lang="nb-NO" noProof="0">
              <a:latin typeface="Calibri"/>
              <a:ea typeface="Calibri"/>
              <a:cs typeface="Calibri"/>
            </a:endParaRPr>
          </a:p>
          <a:p>
            <a:r>
              <a:rPr lang="nb-NO" noProof="0">
                <a:latin typeface="Calibri"/>
                <a:ea typeface="Calibri"/>
                <a:cs typeface="Calibri"/>
              </a:rPr>
              <a:t>Dessuten er det ofte en utfordring at kun enkeltelever har en reell påvirkning fordi de styrer en gruppeprosess eller er del av utvalgte grupper eller som representanter.</a:t>
            </a:r>
          </a:p>
          <a:p>
            <a:endParaRPr lang="nb-NO" noProof="0">
              <a:latin typeface="Calibri"/>
              <a:ea typeface="Calibri"/>
              <a:cs typeface="Calibri"/>
            </a:endParaRPr>
          </a:p>
          <a:p>
            <a:r>
              <a:rPr lang="nb-NO" noProof="0"/>
              <a:t>Elevenes hverdagserfaring og elevprodukter er eksempler på forhold som legger til rette for elevmedvirkning.</a:t>
            </a:r>
          </a:p>
          <a:p>
            <a:endParaRPr lang="nb-NO" noProof="0"/>
          </a:p>
        </p:txBody>
      </p:sp>
      <p:sp>
        <p:nvSpPr>
          <p:cNvPr id="4" name="Slide Number Placeholder 3"/>
          <p:cNvSpPr>
            <a:spLocks noGrp="1"/>
          </p:cNvSpPr>
          <p:nvPr>
            <p:ph type="sldNum" sz="quarter" idx="5"/>
          </p:nvPr>
        </p:nvSpPr>
        <p:spPr/>
        <p:txBody>
          <a:bodyPr/>
          <a:lstStyle/>
          <a:p>
            <a:fld id="{1C14E03E-B7C1-4EEE-B2F4-2626E8E4B29A}" type="slidenum">
              <a:rPr lang="nb-NO" smtClean="0"/>
              <a:t>4</a:t>
            </a:fld>
            <a:endParaRPr lang="nb-NO"/>
          </a:p>
        </p:txBody>
      </p:sp>
    </p:spTree>
    <p:extLst>
      <p:ext uri="{BB962C8B-B14F-4D97-AF65-F5344CB8AC3E}">
        <p14:creationId xmlns:p14="http://schemas.microsoft.com/office/powerpoint/2010/main" val="19566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 den norske skolen er ikke folkehelse og livsmestring et eget fag med egne timer, slik det er i f.eks. Danmark. Som tverrfaglig tema gir det imidlertid lærere handlingsrom til å velge og variere innhold og arbeidsmåter tilpasset fagene. I EDUCATE prosjektet finner man derfor store forskjeller i hvordan folkehelse og livsmestring tas inn i de ulike fagene.</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 </a:t>
            </a:r>
            <a:r>
              <a:rPr lang="en-GB" sz="1200" kern="1200" err="1">
                <a:solidFill>
                  <a:schemeClr val="tx1"/>
                </a:solidFill>
                <a:effectLst/>
                <a:latin typeface="+mn-lt"/>
                <a:ea typeface="+mn-ea"/>
                <a:cs typeface="+mn-cs"/>
              </a:rPr>
              <a:t>matematikk</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lærere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f.eks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ofte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fokus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problemløsning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mestringsstrategi</a:t>
            </a:r>
            <a:r>
              <a:rPr lang="en-GB"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 KRLE handler </a:t>
            </a:r>
            <a:r>
              <a:rPr lang="en-GB" sz="1200" kern="1200" err="1">
                <a:solidFill>
                  <a:schemeClr val="tx1"/>
                </a:solidFill>
                <a:effectLst/>
                <a:latin typeface="+mn-lt"/>
                <a:ea typeface="+mn-ea"/>
                <a:cs typeface="+mn-cs"/>
              </a:rPr>
              <a:t>folkehelse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livsmestring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gjerne</a:t>
            </a:r>
            <a:r>
              <a:rPr lang="en-GB" sz="1200" kern="1200">
                <a:solidFill>
                  <a:schemeClr val="tx1"/>
                </a:solidFill>
                <a:effectLst/>
                <a:latin typeface="+mn-lt"/>
                <a:ea typeface="+mn-ea"/>
                <a:cs typeface="+mn-cs"/>
              </a:rPr>
              <a:t> om </a:t>
            </a:r>
            <a:r>
              <a:rPr lang="en-GB" sz="1200" kern="1200" err="1">
                <a:solidFill>
                  <a:schemeClr val="tx1"/>
                </a:solidFill>
                <a:effectLst/>
                <a:latin typeface="+mn-lt"/>
                <a:ea typeface="+mn-ea"/>
                <a:cs typeface="+mn-cs"/>
              </a:rPr>
              <a:t>etiske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perspektiver</a:t>
            </a:r>
            <a:r>
              <a:rPr lang="en-GB" sz="1200" kern="1200">
                <a:solidFill>
                  <a:schemeClr val="tx1"/>
                </a:solidFill>
                <a:effectLst/>
                <a:latin typeface="+mn-lt"/>
                <a:ea typeface="+mn-ea"/>
                <a:cs typeface="+mn-cs"/>
              </a:rPr>
              <a:t>. </a:t>
            </a:r>
            <a:r>
              <a:rPr lang="nb-NO"/>
              <a:t>Flere bygget timene rundt etiske dilemmaer eller hendelser både realistiske eller hypotetiske – som f.eks. «Skal du fortelle en venn om en hemmelig graviditet?» eller «Bør man gi penger til tiggere?». Elevene ble invitert til å anvende pliktetikk, dydsetikk og konsekvensetikk for å belyse sakene fra ulike perspektiver og begrunne standpunktene sine.</a:t>
            </a:r>
            <a:endParaRPr lang="en-US">
              <a:solidFill>
                <a:srgbClr val="44444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I språkfag fant man et bredt fokus på tre hovedelementer: 1) Empati: Forstå hverandres perspektiver og følelser, 2) Relasjoner: Hjelpe studentene til å navigere relasjoner og sosiale utfordringer og 3) Kommunikasjon: Utvikle elevers evne til å uttrykke seg og dele følelser, tanker og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Slide Number Placeholder 3"/>
          <p:cNvSpPr>
            <a:spLocks noGrp="1"/>
          </p:cNvSpPr>
          <p:nvPr>
            <p:ph type="sldNum" sz="quarter" idx="5"/>
          </p:nvPr>
        </p:nvSpPr>
        <p:spPr/>
        <p:txBody>
          <a:bodyPr/>
          <a:lstStyle/>
          <a:p>
            <a:fld id="{1C14E03E-B7C1-4EEE-B2F4-2626E8E4B29A}" type="slidenum">
              <a:rPr lang="nb-NO" smtClean="0"/>
              <a:t>5</a:t>
            </a:fld>
            <a:endParaRPr lang="nb-NO"/>
          </a:p>
        </p:txBody>
      </p:sp>
    </p:spTree>
    <p:extLst>
      <p:ext uri="{BB962C8B-B14F-4D97-AF65-F5344CB8AC3E}">
        <p14:creationId xmlns:p14="http://schemas.microsoft.com/office/powerpoint/2010/main" val="266114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Manus:</a:t>
            </a:r>
          </a:p>
          <a:p>
            <a:r>
              <a:rPr lang="en-US" dirty="0"/>
              <a:t>Et </a:t>
            </a:r>
            <a:r>
              <a:rPr lang="en-US" dirty="0" err="1"/>
              <a:t>annet</a:t>
            </a:r>
            <a:r>
              <a:rPr lang="en-US" dirty="0"/>
              <a:t> </a:t>
            </a:r>
            <a:r>
              <a:rPr lang="en-US" dirty="0" err="1"/>
              <a:t>eksempel</a:t>
            </a:r>
            <a:r>
              <a:rPr lang="en-US" dirty="0"/>
              <a:t> er </a:t>
            </a:r>
            <a:r>
              <a:rPr lang="en-US" dirty="0" err="1"/>
              <a:t>funn</a:t>
            </a:r>
            <a:r>
              <a:rPr lang="en-US" dirty="0"/>
              <a:t> </a:t>
            </a:r>
            <a:r>
              <a:rPr lang="en-US" dirty="0" err="1"/>
              <a:t>fra</a:t>
            </a:r>
            <a:r>
              <a:rPr lang="en-US" dirty="0"/>
              <a:t> EDUCATE sin </a:t>
            </a:r>
            <a:r>
              <a:rPr lang="en-US" dirty="0" err="1"/>
              <a:t>studie</a:t>
            </a:r>
            <a:r>
              <a:rPr lang="en-US" dirty="0"/>
              <a:t> </a:t>
            </a:r>
            <a:r>
              <a:rPr lang="en-US" dirty="0" err="1"/>
              <a:t>i</a:t>
            </a:r>
            <a:r>
              <a:rPr lang="en-US" dirty="0"/>
              <a:t> videregående skole </a:t>
            </a:r>
            <a:r>
              <a:rPr lang="en-US" dirty="0" err="1"/>
              <a:t>i</a:t>
            </a:r>
            <a:r>
              <a:rPr lang="en-US" dirty="0"/>
              <a:t> Norge. </a:t>
            </a:r>
          </a:p>
          <a:p>
            <a:r>
              <a:rPr lang="en-US" dirty="0"/>
              <a:t>De </a:t>
            </a:r>
            <a:r>
              <a:rPr lang="en-US" dirty="0" err="1"/>
              <a:t>fant</a:t>
            </a:r>
            <a:r>
              <a:rPr lang="en-US" dirty="0"/>
              <a:t> at man </a:t>
            </a:r>
            <a:r>
              <a:rPr lang="en-US" dirty="0" err="1"/>
              <a:t>i</a:t>
            </a:r>
            <a:r>
              <a:rPr lang="en-US" dirty="0"/>
              <a:t> </a:t>
            </a:r>
            <a:r>
              <a:rPr lang="en-US" dirty="0" err="1"/>
              <a:t>engelsktimer</a:t>
            </a:r>
            <a:r>
              <a:rPr lang="en-US" dirty="0"/>
              <a:t> </a:t>
            </a:r>
            <a:r>
              <a:rPr lang="en-US" dirty="0" err="1"/>
              <a:t>ofte</a:t>
            </a:r>
            <a:r>
              <a:rPr lang="en-US" dirty="0"/>
              <a:t> </a:t>
            </a:r>
            <a:r>
              <a:rPr lang="en-US" dirty="0" err="1"/>
              <a:t>speilet</a:t>
            </a:r>
            <a:r>
              <a:rPr lang="en-US" dirty="0"/>
              <a:t> </a:t>
            </a:r>
            <a:r>
              <a:rPr lang="en-US" dirty="0" err="1"/>
              <a:t>individuelle</a:t>
            </a:r>
            <a:r>
              <a:rPr lang="en-US" dirty="0"/>
              <a:t> </a:t>
            </a:r>
            <a:r>
              <a:rPr lang="en-US" dirty="0" err="1"/>
              <a:t>tema</a:t>
            </a:r>
            <a:r>
              <a:rPr lang="en-US" dirty="0"/>
              <a:t> </a:t>
            </a:r>
            <a:r>
              <a:rPr lang="en-US" dirty="0" err="1"/>
              <a:t>som</a:t>
            </a:r>
            <a:r>
              <a:rPr lang="en-US" dirty="0"/>
              <a:t> </a:t>
            </a:r>
            <a:r>
              <a:rPr lang="en-US" dirty="0" err="1"/>
              <a:t>hvordan</a:t>
            </a:r>
            <a:r>
              <a:rPr lang="en-US" dirty="0"/>
              <a:t> </a:t>
            </a:r>
            <a:r>
              <a:rPr lang="en-US" dirty="0" err="1"/>
              <a:t>hanskes</a:t>
            </a:r>
            <a:r>
              <a:rPr lang="en-US" dirty="0"/>
              <a:t> med </a:t>
            </a:r>
            <a:r>
              <a:rPr lang="en-US" dirty="0" err="1"/>
              <a:t>egne</a:t>
            </a:r>
            <a:r>
              <a:rPr lang="en-US" dirty="0"/>
              <a:t> tanker, </a:t>
            </a:r>
            <a:r>
              <a:rPr lang="en-US" dirty="0" err="1"/>
              <a:t>følelser</a:t>
            </a:r>
            <a:r>
              <a:rPr lang="en-US" dirty="0"/>
              <a:t>, </a:t>
            </a:r>
            <a:r>
              <a:rPr lang="en-US" dirty="0" err="1"/>
              <a:t>relasjoner</a:t>
            </a:r>
            <a:r>
              <a:rPr lang="en-US" dirty="0"/>
              <a:t>, </a:t>
            </a:r>
            <a:r>
              <a:rPr lang="en-US" dirty="0" err="1"/>
              <a:t>identitet</a:t>
            </a:r>
            <a:r>
              <a:rPr lang="en-US" dirty="0"/>
              <a:t>, </a:t>
            </a:r>
            <a:r>
              <a:rPr lang="en-US" dirty="0" err="1"/>
              <a:t>mediabruk</a:t>
            </a:r>
            <a:r>
              <a:rPr lang="en-US" dirty="0"/>
              <a:t> og </a:t>
            </a:r>
            <a:r>
              <a:rPr lang="en-US" dirty="0" err="1"/>
              <a:t>andre</a:t>
            </a:r>
            <a:r>
              <a:rPr lang="en-US" dirty="0"/>
              <a:t> </a:t>
            </a:r>
            <a:r>
              <a:rPr lang="en-US" dirty="0" err="1"/>
              <a:t>situasjoner</a:t>
            </a:r>
            <a:r>
              <a:rPr lang="en-US" dirty="0"/>
              <a:t> </a:t>
            </a:r>
            <a:r>
              <a:rPr lang="en-US" dirty="0" err="1"/>
              <a:t>som</a:t>
            </a:r>
            <a:r>
              <a:rPr lang="en-US" dirty="0"/>
              <a:t> </a:t>
            </a:r>
            <a:r>
              <a:rPr lang="en-US" dirty="0" err="1"/>
              <a:t>krevde</a:t>
            </a:r>
            <a:r>
              <a:rPr lang="en-US" dirty="0"/>
              <a:t> </a:t>
            </a:r>
            <a:r>
              <a:rPr lang="en-US" dirty="0" err="1"/>
              <a:t>språk</a:t>
            </a:r>
            <a:r>
              <a:rPr lang="en-US" dirty="0"/>
              <a:t> og </a:t>
            </a:r>
            <a:r>
              <a:rPr lang="en-US" dirty="0" err="1"/>
              <a:t>kulturelle</a:t>
            </a:r>
            <a:r>
              <a:rPr lang="en-US" dirty="0"/>
              <a:t> </a:t>
            </a:r>
            <a:r>
              <a:rPr lang="en-US" dirty="0" err="1"/>
              <a:t>kompetanse</a:t>
            </a:r>
            <a:r>
              <a:rPr lang="en-US" dirty="0"/>
              <a:t>. </a:t>
            </a:r>
          </a:p>
          <a:p>
            <a:r>
              <a:rPr lang="en-US" dirty="0" err="1"/>
              <a:t>Samfunnsfagtimene</a:t>
            </a:r>
            <a:r>
              <a:rPr lang="en-US" dirty="0"/>
              <a:t> </a:t>
            </a:r>
            <a:r>
              <a:rPr lang="en-US" dirty="0" err="1"/>
              <a:t>hadde</a:t>
            </a:r>
            <a:r>
              <a:rPr lang="en-US" dirty="0"/>
              <a:t> et </a:t>
            </a:r>
            <a:r>
              <a:rPr lang="en-US" dirty="0" err="1"/>
              <a:t>mer</a:t>
            </a:r>
            <a:r>
              <a:rPr lang="en-US" dirty="0"/>
              <a:t> </a:t>
            </a:r>
            <a:r>
              <a:rPr lang="en-US" dirty="0" err="1"/>
              <a:t>kollektivt</a:t>
            </a:r>
            <a:r>
              <a:rPr lang="en-US" dirty="0"/>
              <a:t> </a:t>
            </a:r>
            <a:r>
              <a:rPr lang="en-US" dirty="0" err="1"/>
              <a:t>utgangspunkt</a:t>
            </a:r>
            <a:r>
              <a:rPr lang="en-US" dirty="0"/>
              <a:t> </a:t>
            </a:r>
            <a:r>
              <a:rPr lang="en-US" dirty="0" err="1"/>
              <a:t>ved</a:t>
            </a:r>
            <a:r>
              <a:rPr lang="en-US" dirty="0"/>
              <a:t> </a:t>
            </a:r>
            <a:r>
              <a:rPr lang="en-US" dirty="0" err="1"/>
              <a:t>undervisning</a:t>
            </a:r>
            <a:r>
              <a:rPr lang="en-US" dirty="0"/>
              <a:t> om </a:t>
            </a:r>
            <a:r>
              <a:rPr lang="en-US" dirty="0" err="1"/>
              <a:t>temaer</a:t>
            </a:r>
            <a:r>
              <a:rPr lang="en-US" dirty="0"/>
              <a:t> </a:t>
            </a:r>
            <a:r>
              <a:rPr lang="en-US" dirty="0" err="1"/>
              <a:t>som</a:t>
            </a:r>
            <a:r>
              <a:rPr lang="en-US" dirty="0"/>
              <a:t> for </a:t>
            </a:r>
            <a:r>
              <a:rPr lang="en-US" dirty="0" err="1"/>
              <a:t>eksempel</a:t>
            </a:r>
            <a:r>
              <a:rPr lang="en-US" dirty="0"/>
              <a:t> </a:t>
            </a:r>
            <a:r>
              <a:rPr lang="en-US" dirty="0" err="1"/>
              <a:t>levevaner</a:t>
            </a:r>
            <a:r>
              <a:rPr lang="en-US" dirty="0"/>
              <a:t>, </a:t>
            </a:r>
            <a:r>
              <a:rPr lang="en-US" dirty="0" err="1"/>
              <a:t>mediabruk</a:t>
            </a:r>
            <a:r>
              <a:rPr lang="en-US" dirty="0"/>
              <a:t>, </a:t>
            </a:r>
            <a:r>
              <a:rPr lang="en-US" dirty="0" err="1"/>
              <a:t>forbruk</a:t>
            </a:r>
            <a:r>
              <a:rPr lang="en-US" dirty="0"/>
              <a:t>, </a:t>
            </a:r>
            <a:r>
              <a:rPr lang="en-US" dirty="0" err="1"/>
              <a:t>menneskeverd</a:t>
            </a:r>
            <a:r>
              <a:rPr lang="en-US" dirty="0"/>
              <a:t> og </a:t>
            </a:r>
            <a:r>
              <a:rPr lang="en-US" dirty="0" err="1"/>
              <a:t>menneskerettigheter</a:t>
            </a:r>
            <a:r>
              <a:rPr lang="en-US" dirty="0"/>
              <a:t>, </a:t>
            </a:r>
            <a:r>
              <a:rPr lang="en-US" dirty="0" err="1"/>
              <a:t>hvor</a:t>
            </a:r>
            <a:r>
              <a:rPr lang="en-US" dirty="0"/>
              <a:t> for </a:t>
            </a:r>
            <a:r>
              <a:rPr lang="en-US" dirty="0" err="1"/>
              <a:t>eksempel</a:t>
            </a:r>
            <a:r>
              <a:rPr lang="en-US" dirty="0"/>
              <a:t> </a:t>
            </a:r>
            <a:r>
              <a:rPr lang="en-US" dirty="0" err="1"/>
              <a:t>gruppeprosesser</a:t>
            </a:r>
            <a:r>
              <a:rPr lang="en-US" dirty="0"/>
              <a:t> og </a:t>
            </a:r>
            <a:r>
              <a:rPr lang="en-US" dirty="0" err="1"/>
              <a:t>hvordan</a:t>
            </a:r>
            <a:r>
              <a:rPr lang="en-US" dirty="0"/>
              <a:t> </a:t>
            </a:r>
            <a:r>
              <a:rPr lang="en-US" dirty="0" err="1"/>
              <a:t>samfunnet</a:t>
            </a:r>
            <a:r>
              <a:rPr lang="en-US" dirty="0"/>
              <a:t> </a:t>
            </a:r>
            <a:r>
              <a:rPr lang="en-US" dirty="0" err="1"/>
              <a:t>påvirker</a:t>
            </a:r>
            <a:r>
              <a:rPr lang="en-US" dirty="0"/>
              <a:t> </a:t>
            </a:r>
            <a:r>
              <a:rPr lang="en-US" dirty="0" err="1"/>
              <a:t>elever</a:t>
            </a:r>
            <a:r>
              <a:rPr lang="en-US" dirty="0"/>
              <a:t> </a:t>
            </a:r>
            <a:r>
              <a:rPr lang="en-US" dirty="0" err="1"/>
              <a:t>oftere</a:t>
            </a:r>
            <a:r>
              <a:rPr lang="en-US" dirty="0"/>
              <a:t> </a:t>
            </a:r>
            <a:r>
              <a:rPr lang="en-US" dirty="0" err="1"/>
              <a:t>ble</a:t>
            </a:r>
            <a:r>
              <a:rPr lang="en-US" dirty="0"/>
              <a:t> tatt opp. </a:t>
            </a:r>
          </a:p>
          <a:p>
            <a:r>
              <a:rPr lang="en-US" dirty="0" err="1"/>
              <a:t>Studien</a:t>
            </a:r>
            <a:r>
              <a:rPr lang="en-US" dirty="0"/>
              <a:t> </a:t>
            </a:r>
            <a:r>
              <a:rPr lang="en-US" dirty="0" err="1"/>
              <a:t>fant</a:t>
            </a:r>
            <a:r>
              <a:rPr lang="en-US" dirty="0"/>
              <a:t> </a:t>
            </a:r>
            <a:r>
              <a:rPr lang="en-US" dirty="0" err="1"/>
              <a:t>også</a:t>
            </a:r>
            <a:r>
              <a:rPr lang="en-US" dirty="0"/>
              <a:t> at </a:t>
            </a:r>
            <a:r>
              <a:rPr lang="en-US" dirty="0" err="1"/>
              <a:t>yrkesrelaterte</a:t>
            </a:r>
            <a:r>
              <a:rPr lang="en-US" dirty="0"/>
              <a:t> fag </a:t>
            </a:r>
            <a:r>
              <a:rPr lang="en-US" dirty="0" err="1"/>
              <a:t>i</a:t>
            </a:r>
            <a:r>
              <a:rPr lang="en-US" dirty="0"/>
              <a:t> </a:t>
            </a:r>
            <a:r>
              <a:rPr lang="en-US" dirty="0" err="1"/>
              <a:t>større</a:t>
            </a:r>
            <a:r>
              <a:rPr lang="en-US" dirty="0"/>
              <a:t> grad </a:t>
            </a:r>
            <a:r>
              <a:rPr lang="en-US" dirty="0" err="1"/>
              <a:t>enn</a:t>
            </a:r>
            <a:r>
              <a:rPr lang="en-US" dirty="0"/>
              <a:t> </a:t>
            </a:r>
            <a:r>
              <a:rPr lang="en-US" dirty="0" err="1"/>
              <a:t>studieforberedende</a:t>
            </a:r>
            <a:r>
              <a:rPr lang="en-US" dirty="0"/>
              <a:t> fag var </a:t>
            </a:r>
            <a:r>
              <a:rPr lang="en-US" dirty="0" err="1"/>
              <a:t>orientert</a:t>
            </a:r>
            <a:r>
              <a:rPr lang="en-US" dirty="0"/>
              <a:t> </a:t>
            </a:r>
            <a:r>
              <a:rPr lang="en-US" dirty="0" err="1"/>
              <a:t>på</a:t>
            </a:r>
            <a:r>
              <a:rPr lang="en-US" dirty="0"/>
              <a:t> </a:t>
            </a:r>
            <a:r>
              <a:rPr lang="en-US" dirty="0" err="1"/>
              <a:t>elevenes</a:t>
            </a:r>
            <a:r>
              <a:rPr lang="en-US" dirty="0"/>
              <a:t> </a:t>
            </a:r>
            <a:r>
              <a:rPr lang="en-US" dirty="0" err="1"/>
              <a:t>konkrete</a:t>
            </a:r>
            <a:r>
              <a:rPr lang="en-US" dirty="0"/>
              <a:t> </a:t>
            </a:r>
            <a:r>
              <a:rPr lang="en-US" dirty="0" err="1"/>
              <a:t>yrkesrelaterte</a:t>
            </a:r>
            <a:r>
              <a:rPr lang="en-US" dirty="0"/>
              <a:t> </a:t>
            </a:r>
            <a:r>
              <a:rPr lang="en-US" dirty="0" err="1"/>
              <a:t>fremtidsplaner</a:t>
            </a:r>
            <a:r>
              <a:rPr lang="en-US" dirty="0"/>
              <a:t>.  </a:t>
            </a:r>
          </a:p>
          <a:p>
            <a:endParaRPr lang="en-US" dirty="0"/>
          </a:p>
        </p:txBody>
      </p:sp>
      <p:sp>
        <p:nvSpPr>
          <p:cNvPr id="4" name="Slide Number Placeholder 3"/>
          <p:cNvSpPr>
            <a:spLocks noGrp="1"/>
          </p:cNvSpPr>
          <p:nvPr>
            <p:ph type="sldNum" sz="quarter" idx="5"/>
          </p:nvPr>
        </p:nvSpPr>
        <p:spPr/>
        <p:txBody>
          <a:bodyPr/>
          <a:lstStyle/>
          <a:p>
            <a:fld id="{523B9B63-DFE3-492F-A8EE-885CBD52E427}" type="slidenum">
              <a:rPr lang="nb-NO" smtClean="0"/>
              <a:t>6</a:t>
            </a:fld>
            <a:endParaRPr lang="nb-NO"/>
          </a:p>
        </p:txBody>
      </p:sp>
    </p:spTree>
    <p:extLst>
      <p:ext uri="{BB962C8B-B14F-4D97-AF65-F5344CB8AC3E}">
        <p14:creationId xmlns:p14="http://schemas.microsoft.com/office/powerpoint/2010/main" val="254278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95D67-6DD4-934D-1A81-45DBD56B21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4987A8-BCA7-C6D1-A862-60E30E64B65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2150BAA-19BA-9FDD-B094-736BF9928687}"/>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B33F1B0-B02B-B7AB-E79B-D92020F66093}"/>
              </a:ext>
            </a:extLst>
          </p:cNvPr>
          <p:cNvSpPr>
            <a:spLocks noGrp="1"/>
          </p:cNvSpPr>
          <p:nvPr>
            <p:ph type="sldNum" sz="quarter" idx="5"/>
          </p:nvPr>
        </p:nvSpPr>
        <p:spPr/>
        <p:txBody>
          <a:bodyPr/>
          <a:lstStyle/>
          <a:p>
            <a:fld id="{1C14E03E-B7C1-4EEE-B2F4-2626E8E4B29A}" type="slidenum">
              <a:rPr lang="nb-NO" smtClean="0"/>
              <a:t>7</a:t>
            </a:fld>
            <a:endParaRPr lang="nb-NO"/>
          </a:p>
        </p:txBody>
      </p:sp>
    </p:spTree>
    <p:extLst>
      <p:ext uri="{BB962C8B-B14F-4D97-AF65-F5344CB8AC3E}">
        <p14:creationId xmlns:p14="http://schemas.microsoft.com/office/powerpoint/2010/main" val="116797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14E03E-B7C1-4EEE-B2F4-2626E8E4B29A}" type="slidenum">
              <a:rPr lang="nb-NO" smtClean="0"/>
              <a:t>8</a:t>
            </a:fld>
            <a:endParaRPr lang="nb-NO"/>
          </a:p>
        </p:txBody>
      </p:sp>
    </p:spTree>
    <p:extLst>
      <p:ext uri="{BB962C8B-B14F-4D97-AF65-F5344CB8AC3E}">
        <p14:creationId xmlns:p14="http://schemas.microsoft.com/office/powerpoint/2010/main" val="247022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4403A-C698-BE44-33B4-1D02E62F473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4C0846E-B1B0-2C95-6B20-202FF6CB265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F32CC5B-921F-74F5-F6E7-0F738155E563}"/>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485FCF28-2712-5A63-AFF2-EE555002F208}"/>
              </a:ext>
            </a:extLst>
          </p:cNvPr>
          <p:cNvSpPr>
            <a:spLocks noGrp="1"/>
          </p:cNvSpPr>
          <p:nvPr>
            <p:ph type="sldNum" sz="quarter" idx="5"/>
          </p:nvPr>
        </p:nvSpPr>
        <p:spPr/>
        <p:txBody>
          <a:bodyPr/>
          <a:lstStyle/>
          <a:p>
            <a:fld id="{1C14E03E-B7C1-4EEE-B2F4-2626E8E4B29A}" type="slidenum">
              <a:rPr lang="nb-NO" smtClean="0"/>
              <a:t>9</a:t>
            </a:fld>
            <a:endParaRPr lang="nb-NO"/>
          </a:p>
        </p:txBody>
      </p:sp>
    </p:spTree>
    <p:extLst>
      <p:ext uri="{BB962C8B-B14F-4D97-AF65-F5344CB8AC3E}">
        <p14:creationId xmlns:p14="http://schemas.microsoft.com/office/powerpoint/2010/main" val="180631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C3A3C7-EE3D-78C8-320B-B2E444EED7B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3C29CC7-B5D1-83F5-C9F5-388532F89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937C9A8-411B-E2F3-9FAA-BF99C07604D8}"/>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31A54764-E810-4131-A7DF-39BD7BAC99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6290BC-EA74-8846-0B59-33AC861DE6F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186865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A23BCE-1DB7-93B8-EB2E-6C6CB9023D2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724570E-43E1-7294-2DC2-37264651B3C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24A7E78-AB45-A9E7-9C03-25C41DFF1F50}"/>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F47E7B8B-C487-C15E-9016-1ADC8A1D19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659EE5-7906-9A03-25E4-94713A69C6FA}"/>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4628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393B18B-5E1D-37D3-1A75-454CD30A11C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2DC3C4A-2CE0-65A9-D3C8-9D1894ABF9C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F34A34-5023-D3E8-8C75-4B9BDBB484B3}"/>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D243F62D-060B-5FD7-6B7F-AB89AD3D19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15F183-7FB5-88AF-A019-C6D3524E8D0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4096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DDC307-8A82-3C05-DD0E-BC5574CE1E1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7DD445-D616-101B-2C66-2F63264009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643C9A-EB65-685C-0E3E-8B8B7006E254}"/>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A977631B-0FA5-971A-A491-1627668378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D8503F-E202-CBA3-0B07-0848E54F45D0}"/>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246023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2E721E-D531-AA52-8A62-5284A4A3555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8B9C328-C49F-2624-9848-CF263710CE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27FC8F2-4AEE-5EEE-BF65-4BC13ABEF5BB}"/>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7FC7FFCE-05D8-3DE4-ECDA-A983D556DF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594BDA2-AB9C-5CA9-34F8-EC11263C6A53}"/>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104127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CB81BF-08A7-2926-5E6A-9DFB25D3F8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231CE0A-1FD7-95D4-6624-2B552CA8651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4CFA871-860E-F35B-4EA1-B48F8BC1F59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1E22A3D-B476-4B85-B8D0-825BFA663459}"/>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DC845D23-286B-0D12-CC93-DEC7DF7BBCC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84E9B00-8436-0412-52F2-8F839A640C9D}"/>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72021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2A6894-097B-EA90-EDFF-8BEEAB96E08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65F03F7-2969-1B74-7665-157938E13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05DBC84-5703-789A-3575-F7CF41062B4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C8FDF80-FA4C-97DC-F98C-68482A3A0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292CA7B-38CF-B7C8-F40F-12A3B91494F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0881484-2839-C4BF-E9E3-3D0E15050C58}"/>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8" name="Plassholder for bunntekst 7">
            <a:extLst>
              <a:ext uri="{FF2B5EF4-FFF2-40B4-BE49-F238E27FC236}">
                <a16:creationId xmlns:a16="http://schemas.microsoft.com/office/drawing/2014/main" id="{A1039595-12A0-A094-EBBF-FCD77AEB826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CCF3E75-31C1-AFB1-9340-68F4CCD306C2}"/>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2137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E9D13-AE27-CD5F-8171-8367754BFD9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43DF3B0-BB61-89AE-2B1F-F71CED4865D1}"/>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4" name="Plassholder for bunntekst 3">
            <a:extLst>
              <a:ext uri="{FF2B5EF4-FFF2-40B4-BE49-F238E27FC236}">
                <a16:creationId xmlns:a16="http://schemas.microsoft.com/office/drawing/2014/main" id="{FF573A02-9C58-408D-E72B-B4246B70247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652BE95-ED3D-24B0-6699-F5873FAD9CDC}"/>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0775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DAF8E2C-9C01-3FAA-CE99-56C706A85BFE}"/>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3" name="Plassholder for bunntekst 2">
            <a:extLst>
              <a:ext uri="{FF2B5EF4-FFF2-40B4-BE49-F238E27FC236}">
                <a16:creationId xmlns:a16="http://schemas.microsoft.com/office/drawing/2014/main" id="{7CF62E55-9EC7-D1F2-1ECF-47C7012D5D1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F3134AC-F8A5-9D57-77EC-32D87617FF54}"/>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79169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0CC8D9-C299-526F-BCD7-CAC59EAC954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55CC16D-9E6C-FC77-11E0-292721392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C5FA3A4-FC1A-931E-6117-091381BC7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BCFD60-40CD-8170-FD0E-8F9A2741E696}"/>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5CAF46CF-85F4-BDFD-F35B-5A446B0D6D1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F3BCA5-EC2A-FBA3-6903-1A91F1D55BC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70669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0C6261-EA5B-116E-3F19-F3C68308FBF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13BF0E0-558A-1C13-AD32-7D3F8BF46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458624E-25CE-BD5D-F23D-9E536F686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19E2F4A-740F-65F8-39C1-BC65F5E3EFE5}"/>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3BF8EA21-A5FB-B884-566F-0214247BC49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A545D8B-382E-867A-7DB4-B899C3CF1B7E}"/>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920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4519F6F-5CC4-E4DB-E76D-EC17576CF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B32E2E6-4CD3-CF55-7D65-B2CDA020B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5BA4D0-3542-D4A9-8009-57BB3DD5E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35DB6DDB-7AB4-4503-D363-9AFDF73159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6DA46399-DE65-37F8-5455-DC0DE5AF2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1F1984-282F-4C04-83A4-848AB461E076}" type="slidenum">
              <a:rPr lang="nb-NO" smtClean="0"/>
              <a:t>‹#›</a:t>
            </a:fld>
            <a:endParaRPr lang="nb-NO"/>
          </a:p>
        </p:txBody>
      </p:sp>
    </p:spTree>
    <p:extLst>
      <p:ext uri="{BB962C8B-B14F-4D97-AF65-F5344CB8AC3E}">
        <p14:creationId xmlns:p14="http://schemas.microsoft.com/office/powerpoint/2010/main" val="402311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16/j.tate.2025.104992" TargetMode="External"/><Relationship Id="rId13" Type="http://schemas.openxmlformats.org/officeDocument/2006/relationships/hyperlink" Target="https://www.sv.uio.no/psi/forskning/prosjekter/heals/index.html" TargetMode="External"/><Relationship Id="rId3" Type="http://schemas.openxmlformats.org/officeDocument/2006/relationships/hyperlink" Target="https://www.uv.uio.no/forskning/prosjekter/fagfornyelsen-evaluering/publikasjoner/eva2020-rapport9_brandmo_mfl_2025_v2.pdf" TargetMode="External"/><Relationship Id="rId7" Type="http://schemas.openxmlformats.org/officeDocument/2006/relationships/hyperlink" Target="https://heals.nifu.no/2025/" TargetMode="External"/><Relationship Id="rId12" Type="http://schemas.openxmlformats.org/officeDocument/2006/relationships/hyperlink" Target="https://heals.nifu.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uv.uio.no/forskning/prosjekter/fagfornyelsen-evaluering/publikasjoner/eva2020---rapport-6.pdf" TargetMode="External"/><Relationship Id="rId11" Type="http://schemas.openxmlformats.org/officeDocument/2006/relationships/hyperlink" Target="https://www.uv.uio.no/ils/forskning/prosjekter/educate/" TargetMode="External"/><Relationship Id="rId5" Type="http://schemas.openxmlformats.org/officeDocument/2006/relationships/hyperlink" Target="https://doi.org/10.1080/00220272.2024.2436383" TargetMode="External"/><Relationship Id="rId10" Type="http://schemas.openxmlformats.org/officeDocument/2006/relationships/hyperlink" Target="https://www.uv.uio.no/forskning/prosjekter/fagfornyelsen-evaluering/" TargetMode="External"/><Relationship Id="rId4" Type="http://schemas.openxmlformats.org/officeDocument/2006/relationships/hyperlink" Target="https://doi.org/10.5281/zenodo.8012569" TargetMode="External"/><Relationship Id="rId9" Type="http://schemas.openxmlformats.org/officeDocument/2006/relationships/hyperlink" Target="https://doi.org/10.23865/njlr.v10.5509" TargetMode="External"/><Relationship Id="rId14" Type="http://schemas.openxmlformats.org/officeDocument/2006/relationships/hyperlink" Target="https://www.uis.no/nb/laeringsmiljosenteret/forskning/life-livsmestring-i-teori-og-praksis"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16_5191E45C.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2E_EEE0E41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2F_BB0B9B4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21_DBCE960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F_A0B415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vegg, innendørs, husplante, kontorforsyninger&#10;&#10;KI-generert innhold kan være feil.">
            <a:extLst>
              <a:ext uri="{FF2B5EF4-FFF2-40B4-BE49-F238E27FC236}">
                <a16:creationId xmlns:a16="http://schemas.microsoft.com/office/drawing/2014/main" id="{4783B982-ADAE-89E8-FEE5-58EA63647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2A981E2-6E5C-EB23-43F7-42BF33E7737F}"/>
              </a:ext>
            </a:extLst>
          </p:cNvPr>
          <p:cNvSpPr>
            <a:spLocks noGrp="1"/>
          </p:cNvSpPr>
          <p:nvPr>
            <p:ph type="title"/>
          </p:nvPr>
        </p:nvSpPr>
        <p:spPr>
          <a:xfrm>
            <a:off x="2226275" y="2103437"/>
            <a:ext cx="7739449" cy="1325563"/>
          </a:xfrm>
        </p:spPr>
        <p:txBody>
          <a:bodyPr>
            <a:noAutofit/>
          </a:bodyPr>
          <a:lstStyle/>
          <a:p>
            <a:r>
              <a:rPr lang="nb-NO" b="1" dirty="0">
                <a:solidFill>
                  <a:schemeClr val="bg1"/>
                </a:solidFill>
              </a:rPr>
              <a:t>Modul 3</a:t>
            </a:r>
            <a:br>
              <a:rPr lang="nb-NO" b="1" dirty="0">
                <a:solidFill>
                  <a:schemeClr val="bg1"/>
                </a:solidFill>
              </a:rPr>
            </a:br>
            <a:r>
              <a:rPr lang="nb-NO" b="1" dirty="0">
                <a:solidFill>
                  <a:schemeClr val="bg1"/>
                </a:solidFill>
              </a:rPr>
              <a:t>Hvordan gjøre folkehelse og livsmestring relevant i fagene? </a:t>
            </a:r>
            <a:br>
              <a:rPr lang="nb-NO" b="1" dirty="0">
                <a:solidFill>
                  <a:schemeClr val="bg1"/>
                </a:solidFill>
              </a:rPr>
            </a:br>
            <a:endParaRPr lang="nb-NO" b="1" dirty="0">
              <a:solidFill>
                <a:schemeClr val="bg1"/>
              </a:solidFill>
            </a:endParaRPr>
          </a:p>
        </p:txBody>
      </p:sp>
    </p:spTree>
    <p:extLst>
      <p:ext uri="{BB962C8B-B14F-4D97-AF65-F5344CB8AC3E}">
        <p14:creationId xmlns:p14="http://schemas.microsoft.com/office/powerpoint/2010/main" val="196708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834C-7082-6747-760E-844A370BF0FA}"/>
            </a:ext>
          </a:extLst>
        </p:cNvPr>
        <p:cNvGrpSpPr/>
        <p:nvPr/>
      </p:nvGrpSpPr>
      <p:grpSpPr>
        <a:xfrm>
          <a:off x="0" y="0"/>
          <a:ext cx="0" cy="0"/>
          <a:chOff x="0" y="0"/>
          <a:chExt cx="0" cy="0"/>
        </a:xfrm>
      </p:grpSpPr>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EECE1445-C8B7-E865-07C4-A700CA6FDD4F}"/>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46010CE1-38B3-DEAC-7D69-83353100161D}"/>
              </a:ext>
            </a:extLst>
          </p:cNvPr>
          <p:cNvSpPr txBox="1"/>
          <p:nvPr/>
        </p:nvSpPr>
        <p:spPr>
          <a:xfrm>
            <a:off x="1351129" y="905232"/>
            <a:ext cx="10024688" cy="5632311"/>
          </a:xfrm>
          <a:prstGeom prst="rect">
            <a:avLst/>
          </a:prstGeom>
          <a:noFill/>
        </p:spPr>
        <p:txBody>
          <a:bodyPr wrap="square">
            <a:spAutoFit/>
          </a:bodyPr>
          <a:lstStyle/>
          <a:p>
            <a:pPr>
              <a:buNone/>
            </a:pPr>
            <a:r>
              <a:rPr lang="nb-NO" sz="2000" b="1" dirty="0">
                <a:highlight>
                  <a:srgbClr val="FFFFFF"/>
                </a:highlight>
                <a:ea typeface="+mn-lt"/>
                <a:cs typeface="+mn-lt"/>
              </a:rPr>
              <a:t>Planlagt tidsbruk: 10 minutter</a:t>
            </a:r>
            <a:endParaRPr lang="en-US" sz="2000" b="1" dirty="0">
              <a:ea typeface="+mn-lt"/>
              <a:cs typeface="+mn-lt"/>
            </a:endParaRPr>
          </a:p>
          <a:p>
            <a:pPr>
              <a:buNone/>
            </a:pPr>
            <a:endParaRPr lang="nb-NO" sz="2000" dirty="0">
              <a:highlight>
                <a:srgbClr val="FFFFFF"/>
              </a:highlight>
              <a:ea typeface="+mn-lt"/>
              <a:cs typeface="+mn-lt"/>
            </a:endParaRPr>
          </a:p>
          <a:p>
            <a:r>
              <a:rPr lang="nb-NO" sz="2000" b="1" dirty="0"/>
              <a:t>Jobb individuelt. Skriv ned svarene dine: </a:t>
            </a:r>
          </a:p>
          <a:p>
            <a:r>
              <a:rPr lang="nb-NO" sz="2000" b="1" dirty="0"/>
              <a:t>Tenk på én vanlig aktivitet du allerede bruker i undervisningen (f.eks. lese, regne, diskutere, løse oppgaver, jobbe i par).</a:t>
            </a:r>
          </a:p>
          <a:p>
            <a:r>
              <a:rPr lang="nb-NO" sz="2000" b="1" dirty="0"/>
              <a:t>Hva lærer elevene her som kan være nyttig i livet utenfor faget? (f.eks. samarbeid, håndtere stress, valg, kildekritikk)</a:t>
            </a:r>
          </a:p>
          <a:p>
            <a:endParaRPr lang="nb-NO" sz="2000" b="1" dirty="0"/>
          </a:p>
          <a:p>
            <a:r>
              <a:rPr lang="nb-NO" sz="2000" b="1" dirty="0"/>
              <a:t>Eksempler på hvordan slike koblinger kan se ut:</a:t>
            </a:r>
          </a:p>
          <a:p>
            <a:pPr marL="285750" indent="-285750">
              <a:buFont typeface="Arial" panose="020B0604020202020204" pitchFamily="34" charset="0"/>
              <a:buChar char="•"/>
            </a:pPr>
            <a:r>
              <a:rPr lang="nb-NO" sz="2000" b="1" dirty="0"/>
              <a:t>Samarbeid i gruppearbeid kan ligne på samarbeid i idrett eller fritidsaktiviteter</a:t>
            </a:r>
          </a:p>
          <a:p>
            <a:pPr marL="285750" indent="-285750">
              <a:buFont typeface="Arial" panose="020B0604020202020204" pitchFamily="34" charset="0"/>
              <a:buChar char="•"/>
            </a:pPr>
            <a:r>
              <a:rPr lang="nb-NO" sz="2000" b="1" dirty="0"/>
              <a:t>Å sjekke kilder i samfunnsfag kan ligne på å vurdere informasjon i sosiale medier</a:t>
            </a:r>
          </a:p>
          <a:p>
            <a:pPr marL="285750" indent="-285750">
              <a:buFont typeface="Arial" panose="020B0604020202020204" pitchFamily="34" charset="0"/>
              <a:buChar char="•"/>
            </a:pPr>
            <a:r>
              <a:rPr lang="nb-NO" sz="2000" b="1" dirty="0"/>
              <a:t>Å øve på strategier i matematikk kan ligne på å øve ferdigheter i spill eller musikk</a:t>
            </a:r>
          </a:p>
          <a:p>
            <a:pPr marL="285750" indent="-285750">
              <a:buFont typeface="Arial" panose="020B0604020202020204" pitchFamily="34" charset="0"/>
              <a:buChar char="•"/>
            </a:pPr>
            <a:endParaRPr lang="nb-NO" sz="2000" b="1" dirty="0"/>
          </a:p>
          <a:p>
            <a:r>
              <a:rPr lang="nb-NO" sz="2000" b="1" dirty="0"/>
              <a:t>Jobb i gruppe på 3-4 personer.  </a:t>
            </a:r>
          </a:p>
          <a:p>
            <a:r>
              <a:rPr lang="nb-NO" sz="2000" b="1" dirty="0"/>
              <a:t>Alle deler et eksempel fra egen refleksjon med gruppen. </a:t>
            </a:r>
          </a:p>
          <a:p>
            <a:r>
              <a:rPr lang="nb-NO" sz="2000" b="1" dirty="0"/>
              <a:t>Bruk noen av eksemplene som presenteres og drøft:</a:t>
            </a:r>
          </a:p>
          <a:p>
            <a:pPr marL="285750" indent="-285750">
              <a:buFont typeface="Arial" panose="020B0604020202020204" pitchFamily="34" charset="0"/>
              <a:buChar char="•"/>
            </a:pPr>
            <a:r>
              <a:rPr lang="nb-NO" sz="2000" b="1" dirty="0"/>
              <a:t>Hva gjør at elevene faktisk ser sammenhengen – ikke bare gjør oppgaven?</a:t>
            </a:r>
          </a:p>
          <a:p>
            <a:pPr marL="285750" indent="-285750">
              <a:buFont typeface="Arial" panose="020B0604020202020204" pitchFamily="34" charset="0"/>
              <a:buChar char="•"/>
            </a:pPr>
            <a:r>
              <a:rPr lang="nb-NO" sz="2000" b="1" dirty="0"/>
              <a:t>Kunne denne aktiviteten vært koblet til hverdagen på enda flere måter?</a:t>
            </a:r>
          </a:p>
        </p:txBody>
      </p:sp>
      <p:sp>
        <p:nvSpPr>
          <p:cNvPr id="9" name="TekstSylinder 8">
            <a:extLst>
              <a:ext uri="{FF2B5EF4-FFF2-40B4-BE49-F238E27FC236}">
                <a16:creationId xmlns:a16="http://schemas.microsoft.com/office/drawing/2014/main" id="{A54FCBA7-BA29-A6EF-9E10-F819CD04C727}"/>
              </a:ext>
            </a:extLst>
          </p:cNvPr>
          <p:cNvSpPr txBox="1"/>
          <p:nvPr/>
        </p:nvSpPr>
        <p:spPr>
          <a:xfrm>
            <a:off x="1241946" y="298347"/>
            <a:ext cx="10350285" cy="584775"/>
          </a:xfrm>
          <a:prstGeom prst="rect">
            <a:avLst/>
          </a:prstGeom>
          <a:noFill/>
        </p:spPr>
        <p:txBody>
          <a:bodyPr wrap="square">
            <a:spAutoFit/>
          </a:bodyPr>
          <a:lstStyle/>
          <a:p>
            <a:r>
              <a:rPr lang="nb-NO" sz="3200" b="1" dirty="0"/>
              <a:t>Oppgave 3: Når faget møter elevens hverdagserfaringer </a:t>
            </a:r>
            <a:endParaRPr lang="nb-NO" sz="3200" dirty="0"/>
          </a:p>
        </p:txBody>
      </p:sp>
    </p:spTree>
    <p:extLst>
      <p:ext uri="{BB962C8B-B14F-4D97-AF65-F5344CB8AC3E}">
        <p14:creationId xmlns:p14="http://schemas.microsoft.com/office/powerpoint/2010/main" val="78474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F253D-8472-574A-846E-0DF06B906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CCC86-7B51-1F3B-AFAD-CD685766C2E7}"/>
              </a:ext>
            </a:extLst>
          </p:cNvPr>
          <p:cNvSpPr>
            <a:spLocks noGrp="1"/>
          </p:cNvSpPr>
          <p:nvPr>
            <p:ph type="title"/>
          </p:nvPr>
        </p:nvSpPr>
        <p:spPr/>
        <p:txBody>
          <a:bodyPr/>
          <a:lstStyle/>
          <a:p>
            <a:r>
              <a:rPr lang="en-US" err="1"/>
              <a:t>Referanser</a:t>
            </a:r>
            <a:r>
              <a:rPr lang="en-US"/>
              <a:t> </a:t>
            </a:r>
          </a:p>
        </p:txBody>
      </p:sp>
      <p:sp>
        <p:nvSpPr>
          <p:cNvPr id="3" name="Content Placeholder 2">
            <a:extLst>
              <a:ext uri="{FF2B5EF4-FFF2-40B4-BE49-F238E27FC236}">
                <a16:creationId xmlns:a16="http://schemas.microsoft.com/office/drawing/2014/main" id="{0A1A3405-1C26-BD37-6F0B-82E0D4EA5751}"/>
              </a:ext>
            </a:extLst>
          </p:cNvPr>
          <p:cNvSpPr>
            <a:spLocks noGrp="1"/>
          </p:cNvSpPr>
          <p:nvPr>
            <p:ph idx="1"/>
          </p:nvPr>
        </p:nvSpPr>
        <p:spPr>
          <a:xfrm>
            <a:off x="838200" y="1538868"/>
            <a:ext cx="10515600" cy="5051503"/>
          </a:xfrm>
        </p:spPr>
        <p:txBody>
          <a:bodyPr vert="horz" lIns="91440" tIns="45720" rIns="91440" bIns="45720" rtlCol="0" anchor="t">
            <a:normAutofit fontScale="85000" lnSpcReduction="20000"/>
          </a:bodyPr>
          <a:lstStyle/>
          <a:p>
            <a:r>
              <a:rPr lang="nb-NO" sz="1400" err="1">
                <a:highlight>
                  <a:srgbClr val="FFFFFF"/>
                </a:highlight>
                <a:latin typeface="Aptos" panose="020B0004020202020204" pitchFamily="34" charset="0"/>
                <a:cs typeface="Times New Roman"/>
              </a:rPr>
              <a:t>Brandmo</a:t>
            </a:r>
            <a:r>
              <a:rPr lang="nb-NO" sz="1400">
                <a:highlight>
                  <a:srgbClr val="FFFFFF"/>
                </a:highlight>
                <a:latin typeface="Aptos" panose="020B0004020202020204" pitchFamily="34" charset="0"/>
                <a:cs typeface="Times New Roman"/>
              </a:rPr>
              <a:t>, C., Wang, M. V., Olsen, R. V., Bjørnebekk, G. &amp; </a:t>
            </a:r>
            <a:r>
              <a:rPr lang="nb-NO" sz="1400" err="1">
                <a:highlight>
                  <a:srgbClr val="FFFFFF"/>
                </a:highlight>
                <a:latin typeface="Aptos" panose="020B0004020202020204" pitchFamily="34" charset="0"/>
                <a:cs typeface="Times New Roman"/>
              </a:rPr>
              <a:t>Øistad</a:t>
            </a:r>
            <a:r>
              <a:rPr lang="nb-NO" sz="1400">
                <a:highlight>
                  <a:srgbClr val="FFFFFF"/>
                </a:highlight>
                <a:latin typeface="Aptos" panose="020B0004020202020204" pitchFamily="34" charset="0"/>
                <a:cs typeface="Times New Roman"/>
              </a:rPr>
              <a:t>, J. H. (2025). </a:t>
            </a:r>
            <a:r>
              <a:rPr lang="nb-NO" sz="1400" i="1">
                <a:highlight>
                  <a:srgbClr val="FFFFFF"/>
                </a:highlight>
                <a:latin typeface="Aptos" panose="020B0004020202020204" pitchFamily="34" charset="0"/>
                <a:cs typeface="Times New Roman"/>
              </a:rPr>
              <a:t>Læring, motivasjon, trivsel og tverrfaglige tema i fagfornyelsen: Funn fra spørreundersøkelsen til elever 9. trinn og lærere i ungdomsskolen. (EVA2020 Rapport nr. 9).</a:t>
            </a:r>
            <a:r>
              <a:rPr lang="nb-NO" sz="1400">
                <a:highlight>
                  <a:srgbClr val="FFFFFF"/>
                </a:highlight>
                <a:latin typeface="Aptos" panose="020B0004020202020204" pitchFamily="34" charset="0"/>
                <a:cs typeface="Times New Roman"/>
              </a:rPr>
              <a:t> Universitetet i Oslo. </a:t>
            </a:r>
            <a:r>
              <a:rPr lang="nb-NO" sz="1400">
                <a:highlight>
                  <a:srgbClr val="FFFFFF"/>
                </a:highlight>
                <a:latin typeface="Aptos" panose="020B0004020202020204" pitchFamily="34" charset="0"/>
                <a:cs typeface="Times New Roman"/>
                <a:hlinkClick r:id="rId3"/>
              </a:rPr>
              <a:t>https://www.uv.uio.no/forskning/prosjekter/fagfornyelsen-evaluering/publikasjoner/eva2020-rapport9_brandmo_mfl_2025_v2.pdf</a:t>
            </a:r>
            <a:r>
              <a:rPr lang="nb-NO" sz="1400">
                <a:highlight>
                  <a:srgbClr val="FFFFFF"/>
                </a:highlight>
                <a:latin typeface="Aptos" panose="020B0004020202020204" pitchFamily="34" charset="0"/>
                <a:cs typeface="Times New Roman"/>
              </a:rPr>
              <a:t> </a:t>
            </a:r>
          </a:p>
          <a:p>
            <a:r>
              <a:rPr lang="nb-NO" sz="1400">
                <a:highlight>
                  <a:srgbClr val="FFFFFF"/>
                </a:highlight>
                <a:latin typeface="Aptos" panose="020B0004020202020204" pitchFamily="34" charset="0"/>
                <a:cs typeface="Times New Roman"/>
              </a:rPr>
              <a:t>Brevik, L. M., Gudmundsdottir, G. B., </a:t>
            </a:r>
            <a:r>
              <a:rPr lang="nb-NO" sz="1400" err="1">
                <a:highlight>
                  <a:srgbClr val="FFFFFF"/>
                </a:highlight>
                <a:latin typeface="Aptos" panose="020B0004020202020204" pitchFamily="34" charset="0"/>
                <a:cs typeface="Times New Roman"/>
              </a:rPr>
              <a:t>Barreng</a:t>
            </a:r>
            <a:r>
              <a:rPr lang="nb-NO" sz="1400">
                <a:highlight>
                  <a:srgbClr val="FFFFFF"/>
                </a:highlight>
                <a:latin typeface="Aptos" panose="020B0004020202020204" pitchFamily="34" charset="0"/>
                <a:cs typeface="Times New Roman"/>
              </a:rPr>
              <a:t>, R. L. S., </a:t>
            </a:r>
            <a:r>
              <a:rPr lang="nb-NO" sz="1400" err="1">
                <a:highlight>
                  <a:srgbClr val="FFFFFF"/>
                </a:highlight>
                <a:latin typeface="Aptos" panose="020B0004020202020204" pitchFamily="34" charset="0"/>
                <a:cs typeface="Times New Roman"/>
              </a:rPr>
              <a:t>Dodou</a:t>
            </a:r>
            <a:r>
              <a:rPr lang="nb-NO" sz="1400">
                <a:highlight>
                  <a:srgbClr val="FFFFFF"/>
                </a:highlight>
                <a:latin typeface="Aptos" panose="020B0004020202020204" pitchFamily="34" charset="0"/>
                <a:cs typeface="Times New Roman"/>
              </a:rPr>
              <a:t>, K., </a:t>
            </a:r>
            <a:r>
              <a:rPr lang="nb-NO" sz="1400" err="1">
                <a:highlight>
                  <a:srgbClr val="FFFFFF"/>
                </a:highlight>
                <a:latin typeface="Aptos" panose="020B0004020202020204" pitchFamily="34" charset="0"/>
                <a:cs typeface="Times New Roman"/>
              </a:rPr>
              <a:t>Doetjes</a:t>
            </a:r>
            <a:r>
              <a:rPr lang="nb-NO" sz="1400">
                <a:highlight>
                  <a:srgbClr val="FFFFFF"/>
                </a:highlight>
                <a:latin typeface="Aptos" panose="020B0004020202020204" pitchFamily="34" charset="0"/>
                <a:cs typeface="Times New Roman"/>
              </a:rPr>
              <a:t>, G., Evertsen, I., Goldschmidt‑Gjerløw, B., Hartvigsen, K. M., Hatlevik, O. E., Isaksen, A. R., Magnusson, C. G., </a:t>
            </a:r>
            <a:r>
              <a:rPr lang="nb-NO" sz="1400" err="1">
                <a:highlight>
                  <a:srgbClr val="FFFFFF"/>
                </a:highlight>
                <a:latin typeface="Aptos" panose="020B0004020202020204" pitchFamily="34" charset="0"/>
                <a:cs typeface="Times New Roman"/>
              </a:rPr>
              <a:t>Mathé</a:t>
            </a:r>
            <a:r>
              <a:rPr lang="nb-NO" sz="1400">
                <a:highlight>
                  <a:srgbClr val="FFFFFF"/>
                </a:highlight>
                <a:latin typeface="Aptos" panose="020B0004020202020204" pitchFamily="34" charset="0"/>
                <a:cs typeface="Times New Roman"/>
              </a:rPr>
              <a:t>, N. E. H., Siljan, H., Stovner, R. B., &amp; Suhr, M. L. (2023). </a:t>
            </a:r>
            <a:r>
              <a:rPr lang="nb-NO" sz="1400" i="1">
                <a:highlight>
                  <a:srgbClr val="FFFFFF"/>
                </a:highlight>
                <a:latin typeface="Aptos" panose="020B0004020202020204" pitchFamily="34" charset="0"/>
                <a:cs typeface="Times New Roman"/>
              </a:rPr>
              <a:t>Å mestre livet i 8. klasse. Perspektiver på livsmestring i klasserommet i sju fag (EDUCATE Rapport nr. 2).</a:t>
            </a:r>
            <a:r>
              <a:rPr lang="nb-NO" sz="1400">
                <a:highlight>
                  <a:srgbClr val="FFFFFF"/>
                </a:highlight>
                <a:latin typeface="Aptos" panose="020B0004020202020204" pitchFamily="34" charset="0"/>
                <a:cs typeface="Times New Roman"/>
              </a:rPr>
              <a:t> Institutt for lærerutdanning og skoleforskning. Universitetet i Oslo.  </a:t>
            </a:r>
            <a:r>
              <a:rPr lang="nb-NO" sz="1400" u="sng">
                <a:highlight>
                  <a:srgbClr val="FFFFFF"/>
                </a:highlight>
                <a:latin typeface="Aptos" panose="020B0004020202020204" pitchFamily="34" charset="0"/>
                <a:cs typeface="Times New Roman"/>
                <a:hlinkClick r:id="rId4"/>
              </a:rPr>
              <a:t>https://doi.org/10.5281/zenodo.8012569</a:t>
            </a:r>
          </a:p>
          <a:p>
            <a:r>
              <a:rPr lang="nb-NO" sz="1400">
                <a:highlight>
                  <a:srgbClr val="FFFFFF"/>
                </a:highlight>
                <a:latin typeface="Aptos" panose="020B0004020202020204" pitchFamily="34" charset="0"/>
                <a:ea typeface="Cambria"/>
                <a:cs typeface="Times New Roman"/>
              </a:rPr>
              <a:t>Evertsen, I., &amp; Brevik, L. M. (2025). Life skills </a:t>
            </a:r>
            <a:r>
              <a:rPr lang="nb-NO" sz="1400" err="1">
                <a:highlight>
                  <a:srgbClr val="FFFFFF"/>
                </a:highlight>
                <a:latin typeface="Aptos" panose="020B0004020202020204" pitchFamily="34" charset="0"/>
                <a:ea typeface="Cambria"/>
                <a:cs typeface="Times New Roman"/>
              </a:rPr>
              <a:t>education</a:t>
            </a:r>
            <a:r>
              <a:rPr lang="nb-NO" sz="1400">
                <a:highlight>
                  <a:srgbClr val="FFFFFF"/>
                </a:highlight>
                <a:latin typeface="Aptos" panose="020B0004020202020204" pitchFamily="34" charset="0"/>
                <a:ea typeface="Cambria"/>
                <a:cs typeface="Times New Roman"/>
              </a:rPr>
              <a:t> in </a:t>
            </a:r>
            <a:r>
              <a:rPr lang="nb-NO" sz="1400" err="1">
                <a:highlight>
                  <a:srgbClr val="FFFFFF"/>
                </a:highlight>
                <a:latin typeface="Aptos" panose="020B0004020202020204" pitchFamily="34" charset="0"/>
                <a:ea typeface="Cambria"/>
                <a:cs typeface="Times New Roman"/>
              </a:rPr>
              <a:t>secondary</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language</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classrooms</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Empathy</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communication</a:t>
            </a:r>
            <a:r>
              <a:rPr lang="nb-NO" sz="1400">
                <a:highlight>
                  <a:srgbClr val="FFFFFF"/>
                </a:highlight>
                <a:latin typeface="Aptos" panose="020B0004020202020204" pitchFamily="34" charset="0"/>
                <a:ea typeface="Cambria"/>
                <a:cs typeface="Times New Roman"/>
              </a:rPr>
              <a:t> and interpersonal </a:t>
            </a:r>
            <a:r>
              <a:rPr lang="nb-NO" sz="1400" err="1">
                <a:highlight>
                  <a:srgbClr val="FFFFFF"/>
                </a:highlight>
                <a:latin typeface="Aptos" panose="020B0004020202020204" pitchFamily="34" charset="0"/>
                <a:ea typeface="Cambria"/>
                <a:cs typeface="Times New Roman"/>
              </a:rPr>
              <a:t>relations</a:t>
            </a:r>
            <a:r>
              <a:rPr lang="nb-NO" sz="1400">
                <a:highlight>
                  <a:srgbClr val="FFFFFF"/>
                </a:highlight>
                <a:latin typeface="Aptos" panose="020B0004020202020204" pitchFamily="34" charset="0"/>
                <a:ea typeface="Cambria"/>
                <a:cs typeface="Times New Roman"/>
              </a:rPr>
              <a:t>. </a:t>
            </a:r>
            <a:r>
              <a:rPr lang="nb-NO" sz="1400" i="1">
                <a:highlight>
                  <a:srgbClr val="FFFFFF"/>
                </a:highlight>
                <a:latin typeface="Aptos" panose="020B0004020202020204" pitchFamily="34" charset="0"/>
                <a:ea typeface="Cambria"/>
                <a:cs typeface="Times New Roman"/>
              </a:rPr>
              <a:t>Journal </a:t>
            </a:r>
            <a:r>
              <a:rPr lang="nb-NO" sz="1400" i="1" err="1">
                <a:highlight>
                  <a:srgbClr val="FFFFFF"/>
                </a:highlight>
                <a:latin typeface="Aptos" panose="020B0004020202020204" pitchFamily="34" charset="0"/>
                <a:ea typeface="Cambria"/>
                <a:cs typeface="Times New Roman"/>
              </a:rPr>
              <a:t>of</a:t>
            </a:r>
            <a:r>
              <a:rPr lang="nb-NO" sz="1400" i="1">
                <a:highlight>
                  <a:srgbClr val="FFFFFF"/>
                </a:highlight>
                <a:latin typeface="Aptos" panose="020B0004020202020204" pitchFamily="34" charset="0"/>
                <a:ea typeface="Cambria"/>
                <a:cs typeface="Times New Roman"/>
              </a:rPr>
              <a:t> Curriculum Studies, 57</a:t>
            </a:r>
            <a:r>
              <a:rPr lang="nb-NO" sz="1400">
                <a:highlight>
                  <a:srgbClr val="FFFFFF"/>
                </a:highlight>
                <a:latin typeface="Aptos" panose="020B0004020202020204" pitchFamily="34" charset="0"/>
                <a:ea typeface="Cambria"/>
                <a:cs typeface="Times New Roman"/>
              </a:rPr>
              <a:t>(2), 164–183. </a:t>
            </a:r>
            <a:r>
              <a:rPr lang="nb-NO" sz="1400" u="sng">
                <a:highlight>
                  <a:srgbClr val="FFFFFF"/>
                </a:highlight>
                <a:latin typeface="Aptos" panose="020B0004020202020204" pitchFamily="34" charset="0"/>
                <a:ea typeface="Cambria"/>
                <a:cs typeface="Times New Roman"/>
                <a:hlinkClick r:id="rId5"/>
              </a:rPr>
              <a:t>https://doi.org/10.1080/00220272.2024.2436383</a:t>
            </a:r>
            <a:endParaRPr lang="nb-NO" sz="1400">
              <a:highlight>
                <a:srgbClr val="FFFFFF"/>
              </a:highlight>
              <a:latin typeface="Aptos" panose="020B0004020202020204" pitchFamily="34" charset="0"/>
              <a:ea typeface="Cambria"/>
              <a:cs typeface="Times New Roman"/>
            </a:endParaRPr>
          </a:p>
          <a:p>
            <a:r>
              <a:rPr lang="nb-NO" sz="1400" err="1">
                <a:highlight>
                  <a:srgbClr val="FFFFFF"/>
                </a:highlight>
                <a:latin typeface="Aptos" panose="020B0004020202020204" pitchFamily="34" charset="0"/>
                <a:cs typeface="Times New Roman"/>
              </a:rPr>
              <a:t>Furberg</a:t>
            </a:r>
            <a:r>
              <a:rPr lang="nb-NO" sz="1400">
                <a:highlight>
                  <a:srgbClr val="FFFFFF"/>
                </a:highlight>
                <a:latin typeface="Aptos" panose="020B0004020202020204" pitchFamily="34" charset="0"/>
                <a:cs typeface="Times New Roman"/>
              </a:rPr>
              <a:t>, A., Rødnes, K. A., Silseth, K., </a:t>
            </a:r>
            <a:r>
              <a:rPr lang="nb-NO" sz="1400" err="1">
                <a:highlight>
                  <a:srgbClr val="FFFFFF"/>
                </a:highlight>
                <a:latin typeface="Aptos" panose="020B0004020202020204" pitchFamily="34" charset="0"/>
                <a:cs typeface="Times New Roman"/>
              </a:rPr>
              <a:t>Arnseth</a:t>
            </a:r>
            <a:r>
              <a:rPr lang="nb-NO" sz="1400">
                <a:highlight>
                  <a:srgbClr val="FFFFFF"/>
                </a:highlight>
                <a:latin typeface="Aptos" panose="020B0004020202020204" pitchFamily="34" charset="0"/>
                <a:cs typeface="Times New Roman"/>
              </a:rPr>
              <a:t>, H. C., Kvamme, O. A., Lund, A., Sæther, E., </a:t>
            </a:r>
            <a:r>
              <a:rPr lang="nb-NO" sz="1400" err="1">
                <a:highlight>
                  <a:srgbClr val="FFFFFF"/>
                </a:highlight>
                <a:latin typeface="Aptos" panose="020B0004020202020204" pitchFamily="34" charset="0"/>
                <a:cs typeface="Times New Roman"/>
              </a:rPr>
              <a:t>Vasbø</a:t>
            </a:r>
            <a:r>
              <a:rPr lang="nb-NO" sz="1400">
                <a:highlight>
                  <a:srgbClr val="FFFFFF"/>
                </a:highlight>
                <a:latin typeface="Aptos" panose="020B0004020202020204" pitchFamily="34" charset="0"/>
                <a:cs typeface="Times New Roman"/>
              </a:rPr>
              <a:t>, K., Ernstsen, S., Wiseth </a:t>
            </a:r>
            <a:r>
              <a:rPr lang="nb-NO" sz="1400" err="1">
                <a:highlight>
                  <a:srgbClr val="FFFFFF"/>
                </a:highlight>
                <a:latin typeface="Aptos" panose="020B0004020202020204" pitchFamily="34" charset="0"/>
                <a:cs typeface="Times New Roman"/>
              </a:rPr>
              <a:t>Fundingsrud</a:t>
            </a:r>
            <a:r>
              <a:rPr lang="nb-NO" sz="1400">
                <a:highlight>
                  <a:srgbClr val="FFFFFF"/>
                </a:highlight>
                <a:latin typeface="Aptos" panose="020B0004020202020204" pitchFamily="34" charset="0"/>
                <a:cs typeface="Times New Roman"/>
              </a:rPr>
              <a:t>, M., </a:t>
            </a:r>
            <a:r>
              <a:rPr lang="nb-NO" sz="1400" err="1">
                <a:highlight>
                  <a:srgbClr val="FFFFFF"/>
                </a:highlight>
                <a:latin typeface="Aptos" panose="020B0004020202020204" pitchFamily="34" charset="0"/>
                <a:cs typeface="Times New Roman"/>
              </a:rPr>
              <a:t>Øistad</a:t>
            </a:r>
            <a:r>
              <a:rPr lang="nb-NO" sz="1400">
                <a:highlight>
                  <a:srgbClr val="FFFFFF"/>
                </a:highlight>
                <a:latin typeface="Aptos" panose="020B0004020202020204" pitchFamily="34" charset="0"/>
                <a:cs typeface="Times New Roman"/>
              </a:rPr>
              <a:t>, J. H., &amp; Slungård, K. (2023). </a:t>
            </a:r>
            <a:r>
              <a:rPr lang="nb-NO" sz="1400" i="1">
                <a:highlight>
                  <a:srgbClr val="FFFFFF"/>
                </a:highlight>
                <a:latin typeface="Aptos" panose="020B0004020202020204" pitchFamily="34" charset="0"/>
                <a:cs typeface="Times New Roman"/>
              </a:rPr>
              <a:t>Fagfornyelsen i møte med klasseromspraksiser: Læreres planlegging og gjennomføring av undervisning om tverrfaglige tema (EVA2020 Rapport </a:t>
            </a:r>
            <a:r>
              <a:rPr lang="nb-NO" sz="1400" i="1" err="1">
                <a:highlight>
                  <a:srgbClr val="FFFFFF"/>
                </a:highlight>
                <a:latin typeface="Aptos" panose="020B0004020202020204" pitchFamily="34" charset="0"/>
                <a:cs typeface="Times New Roman"/>
              </a:rPr>
              <a:t>nr</a:t>
            </a:r>
            <a:r>
              <a:rPr lang="nb-NO" sz="1400" i="1">
                <a:highlight>
                  <a:srgbClr val="FFFFFF"/>
                </a:highlight>
                <a:latin typeface="Aptos" panose="020B0004020202020204" pitchFamily="34" charset="0"/>
                <a:cs typeface="Times New Roman"/>
              </a:rPr>
              <a:t> 6). </a:t>
            </a:r>
            <a:r>
              <a:rPr lang="nb-NO" sz="1400">
                <a:highlight>
                  <a:srgbClr val="FFFFFF"/>
                </a:highlight>
                <a:latin typeface="Aptos" panose="020B0004020202020204" pitchFamily="34" charset="0"/>
                <a:cs typeface="Times New Roman"/>
              </a:rPr>
              <a:t>Universitetet i Oslo. </a:t>
            </a:r>
            <a:r>
              <a:rPr lang="nb-NO" sz="1400">
                <a:highlight>
                  <a:srgbClr val="FFFFFF"/>
                </a:highlight>
                <a:latin typeface="Aptos" panose="020B0004020202020204" pitchFamily="34" charset="0"/>
                <a:ea typeface="+mn-lt"/>
                <a:cs typeface="+mn-lt"/>
                <a:hlinkClick r:id="rId6"/>
              </a:rPr>
              <a:t>https://www.uv.uio.no/forskning/prosjekter/fagfornyelsen-evaluering/publikasjoner/eva2020---rapport-6.pdf</a:t>
            </a:r>
            <a:endParaRPr lang="nb-NO" sz="1400" u="sng">
              <a:highlight>
                <a:srgbClr val="FFFFFF"/>
              </a:highlight>
              <a:latin typeface="Aptos" panose="020B0004020202020204" pitchFamily="34" charset="0"/>
              <a:cs typeface="Times New Roman"/>
              <a:hlinkClick r:id="rId4"/>
            </a:endParaRPr>
          </a:p>
          <a:p>
            <a:r>
              <a:rPr lang="nb-NO" sz="1400">
                <a:highlight>
                  <a:srgbClr val="FFFFFF"/>
                </a:highlight>
                <a:latin typeface="Aptos" panose="020B0004020202020204" pitchFamily="34" charset="0"/>
                <a:ea typeface="Cambria"/>
                <a:cs typeface="Times New Roman"/>
              </a:rPr>
              <a:t>HeaLS/LIFE (2025). </a:t>
            </a:r>
            <a:r>
              <a:rPr lang="nb-NO" sz="1400" i="1">
                <a:highlight>
                  <a:srgbClr val="FFFFFF"/>
                </a:highlight>
                <a:latin typeface="Aptos" panose="020B0004020202020204" pitchFamily="34" charset="0"/>
                <a:ea typeface="Cambria"/>
                <a:cs typeface="Times New Roman"/>
              </a:rPr>
              <a:t>HeaLS og LIFE: Folkehelse og livsmestring i skolen: Rapporter</a:t>
            </a:r>
            <a:r>
              <a:rPr lang="nb-NO" sz="1400">
                <a:highlight>
                  <a:srgbClr val="FFFFFF"/>
                </a:highlight>
                <a:latin typeface="Aptos" panose="020B0004020202020204" pitchFamily="34" charset="0"/>
                <a:ea typeface="Cambria"/>
                <a:cs typeface="Times New Roman"/>
              </a:rPr>
              <a:t>. </a:t>
            </a:r>
            <a:r>
              <a:rPr lang="nb-NO" sz="1400">
                <a:highlight>
                  <a:srgbClr val="FFFFFF"/>
                </a:highlight>
                <a:latin typeface="Aptos" panose="020B0004020202020204" pitchFamily="34" charset="0"/>
                <a:ea typeface="Cambria"/>
                <a:cs typeface="Times New Roman"/>
                <a:hlinkClick r:id="rId7"/>
              </a:rPr>
              <a:t>https://heals.nifu.no/2025/</a:t>
            </a:r>
            <a:r>
              <a:rPr lang="nb-NO" sz="1400">
                <a:highlight>
                  <a:srgbClr val="FFFFFF"/>
                </a:highlight>
                <a:latin typeface="Aptos" panose="020B0004020202020204" pitchFamily="34" charset="0"/>
                <a:ea typeface="Cambria"/>
                <a:cs typeface="Times New Roman"/>
              </a:rPr>
              <a:t> </a:t>
            </a:r>
          </a:p>
          <a:p>
            <a:r>
              <a:rPr lang="nb-NO" sz="1400">
                <a:highlight>
                  <a:srgbClr val="FFFFFF"/>
                </a:highlight>
                <a:latin typeface="Aptos" panose="020B0004020202020204" pitchFamily="34" charset="0"/>
                <a:ea typeface="Cambria"/>
                <a:cs typeface="Times New Roman"/>
              </a:rPr>
              <a:t>Isaksen, A. R., </a:t>
            </a:r>
            <a:r>
              <a:rPr lang="nb-NO" sz="1400" err="1">
                <a:highlight>
                  <a:srgbClr val="FFFFFF"/>
                </a:highlight>
                <a:latin typeface="Aptos" panose="020B0004020202020204" pitchFamily="34" charset="0"/>
                <a:ea typeface="Cambria"/>
                <a:cs typeface="Times New Roman"/>
              </a:rPr>
              <a:t>Mathé</a:t>
            </a:r>
            <a:r>
              <a:rPr lang="nb-NO" sz="1400">
                <a:highlight>
                  <a:srgbClr val="FFFFFF"/>
                </a:highlight>
                <a:latin typeface="Aptos" panose="020B0004020202020204" pitchFamily="34" charset="0"/>
                <a:ea typeface="Cambria"/>
                <a:cs typeface="Times New Roman"/>
              </a:rPr>
              <a:t>, N. E. H., Brevik, L. M. &amp; Gudmundsdottir, G. B. (2025). Life skills </a:t>
            </a:r>
            <a:r>
              <a:rPr lang="nb-NO" sz="1400" err="1">
                <a:highlight>
                  <a:srgbClr val="FFFFFF"/>
                </a:highlight>
                <a:latin typeface="Aptos" panose="020B0004020202020204" pitchFamily="34" charset="0"/>
                <a:ea typeface="Cambria"/>
                <a:cs typeface="Times New Roman"/>
              </a:rPr>
              <a:t>education</a:t>
            </a:r>
            <a:r>
              <a:rPr lang="nb-NO" sz="1400">
                <a:highlight>
                  <a:srgbClr val="FFFFFF"/>
                </a:highlight>
                <a:latin typeface="Aptos" panose="020B0004020202020204" pitchFamily="34" charset="0"/>
                <a:ea typeface="Cambria"/>
                <a:cs typeface="Times New Roman"/>
              </a:rPr>
              <a:t> as a </a:t>
            </a:r>
            <a:r>
              <a:rPr lang="nb-NO" sz="1400" err="1">
                <a:highlight>
                  <a:srgbClr val="FFFFFF"/>
                </a:highlight>
                <a:latin typeface="Aptos" panose="020B0004020202020204" pitchFamily="34" charset="0"/>
                <a:ea typeface="Cambria"/>
                <a:cs typeface="Times New Roman"/>
              </a:rPr>
              <a:t>balancing</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act</a:t>
            </a:r>
            <a:r>
              <a:rPr lang="nb-NO" sz="1400">
                <a:highlight>
                  <a:srgbClr val="FFFFFF"/>
                </a:highlight>
                <a:latin typeface="Aptos" panose="020B0004020202020204" pitchFamily="34" charset="0"/>
                <a:ea typeface="Cambria"/>
                <a:cs typeface="Times New Roman"/>
              </a:rPr>
              <a:t>: Preparing students to handle </a:t>
            </a:r>
            <a:r>
              <a:rPr lang="nb-NO" sz="1400" err="1">
                <a:highlight>
                  <a:srgbClr val="FFFFFF"/>
                </a:highlight>
                <a:latin typeface="Aptos" panose="020B0004020202020204" pitchFamily="34" charset="0"/>
                <a:ea typeface="Cambria"/>
                <a:cs typeface="Times New Roman"/>
              </a:rPr>
              <a:t>life</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challenges</a:t>
            </a:r>
            <a:r>
              <a:rPr lang="nb-NO" sz="1400">
                <a:highlight>
                  <a:srgbClr val="FFFFFF"/>
                </a:highlight>
                <a:latin typeface="Aptos" panose="020B0004020202020204" pitchFamily="34" charset="0"/>
                <a:ea typeface="Cambria"/>
                <a:cs typeface="Times New Roman"/>
              </a:rPr>
              <a:t> in </a:t>
            </a:r>
            <a:r>
              <a:rPr lang="nb-NO" sz="1400" err="1">
                <a:highlight>
                  <a:srgbClr val="FFFFFF"/>
                </a:highlight>
                <a:latin typeface="Aptos" panose="020B0004020202020204" pitchFamily="34" charset="0"/>
                <a:ea typeface="Cambria"/>
                <a:cs typeface="Times New Roman"/>
              </a:rPr>
              <a:t>upper</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secondary</a:t>
            </a:r>
            <a:r>
              <a:rPr lang="nb-NO" sz="1400">
                <a:highlight>
                  <a:srgbClr val="FFFFFF"/>
                </a:highlight>
                <a:latin typeface="Aptos" panose="020B0004020202020204" pitchFamily="34" charset="0"/>
                <a:ea typeface="Cambria"/>
                <a:cs typeface="Times New Roman"/>
              </a:rPr>
              <a:t> English and </a:t>
            </a:r>
            <a:r>
              <a:rPr lang="nb-NO" sz="1400" err="1">
                <a:highlight>
                  <a:srgbClr val="FFFFFF"/>
                </a:highlight>
                <a:latin typeface="Aptos" panose="020B0004020202020204" pitchFamily="34" charset="0"/>
                <a:ea typeface="Cambria"/>
                <a:cs typeface="Times New Roman"/>
              </a:rPr>
              <a:t>social</a:t>
            </a:r>
            <a:r>
              <a:rPr lang="nb-NO" sz="1400">
                <a:highlight>
                  <a:srgbClr val="FFFFFF"/>
                </a:highlight>
                <a:latin typeface="Aptos" panose="020B0004020202020204" pitchFamily="34" charset="0"/>
                <a:ea typeface="Cambria"/>
                <a:cs typeface="Times New Roman"/>
              </a:rPr>
              <a:t> science </a:t>
            </a:r>
            <a:r>
              <a:rPr lang="nb-NO" sz="1400" err="1">
                <a:highlight>
                  <a:srgbClr val="FFFFFF"/>
                </a:highlight>
                <a:latin typeface="Aptos" panose="020B0004020202020204" pitchFamily="34" charset="0"/>
                <a:ea typeface="Cambria"/>
                <a:cs typeface="Times New Roman"/>
              </a:rPr>
              <a:t>classrooms</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Teaching</a:t>
            </a:r>
            <a:r>
              <a:rPr lang="nb-NO" sz="1400">
                <a:highlight>
                  <a:srgbClr val="FFFFFF"/>
                </a:highlight>
                <a:latin typeface="Aptos" panose="020B0004020202020204" pitchFamily="34" charset="0"/>
                <a:ea typeface="Cambria"/>
                <a:cs typeface="Times New Roman"/>
              </a:rPr>
              <a:t> and </a:t>
            </a:r>
            <a:r>
              <a:rPr lang="nb-NO" sz="1400" err="1">
                <a:highlight>
                  <a:srgbClr val="FFFFFF"/>
                </a:highlight>
                <a:latin typeface="Aptos" panose="020B0004020202020204" pitchFamily="34" charset="0"/>
                <a:ea typeface="Cambria"/>
                <a:cs typeface="Times New Roman"/>
              </a:rPr>
              <a:t>Teacher</a:t>
            </a:r>
            <a:r>
              <a:rPr lang="nb-NO" sz="1400">
                <a:highlight>
                  <a:srgbClr val="FFFFFF"/>
                </a:highlight>
                <a:latin typeface="Aptos" panose="020B0004020202020204" pitchFamily="34" charset="0"/>
                <a:ea typeface="Cambria"/>
                <a:cs typeface="Times New Roman"/>
              </a:rPr>
              <a:t> </a:t>
            </a:r>
            <a:r>
              <a:rPr lang="nb-NO" sz="1400" err="1">
                <a:highlight>
                  <a:srgbClr val="FFFFFF"/>
                </a:highlight>
                <a:latin typeface="Aptos" panose="020B0004020202020204" pitchFamily="34" charset="0"/>
                <a:ea typeface="Cambria"/>
                <a:cs typeface="Times New Roman"/>
              </a:rPr>
              <a:t>Education</a:t>
            </a:r>
            <a:r>
              <a:rPr lang="nb-NO" sz="1400">
                <a:highlight>
                  <a:srgbClr val="FFFFFF"/>
                </a:highlight>
                <a:latin typeface="Aptos" panose="020B0004020202020204" pitchFamily="34" charset="0"/>
                <a:ea typeface="Cambria"/>
                <a:cs typeface="Times New Roman"/>
              </a:rPr>
              <a:t>, 159, 104992, </a:t>
            </a:r>
            <a:r>
              <a:rPr lang="en-GB" sz="1400">
                <a:highlight>
                  <a:srgbClr val="FFFFFF"/>
                </a:highlight>
                <a:hlinkClick r:id="rId8" tooltip="Persistent link using digital object identifier"/>
              </a:rPr>
              <a:t>https://doi.org/10.1016/j.tate.2025.104992</a:t>
            </a:r>
            <a:r>
              <a:rPr lang="en-GB" sz="1400">
                <a:highlight>
                  <a:srgbClr val="FFFFFF"/>
                </a:highlight>
              </a:rPr>
              <a:t> </a:t>
            </a:r>
            <a:endParaRPr lang="nb-NO" sz="1400">
              <a:highlight>
                <a:srgbClr val="FFFFFF"/>
              </a:highlight>
              <a:ea typeface="Cambria"/>
              <a:cs typeface="Times New Roman"/>
            </a:endParaRPr>
          </a:p>
          <a:p>
            <a:r>
              <a:rPr lang="nb-NO" sz="1400">
                <a:highlight>
                  <a:srgbClr val="FFFFFF"/>
                </a:highlight>
                <a:latin typeface="Aptos" panose="020B0004020202020204" pitchFamily="34" charset="0"/>
                <a:ea typeface="Cambria"/>
                <a:cs typeface="Times New Roman"/>
              </a:rPr>
              <a:t>Siljan, H. H., Magnusson, C. G., &amp; Goldschmidt‑Gjerløw, B. (2024). Livsmestring i norskfaget: Hvordan forstår og tilrettelegger norsklærere for livsmestringsarbeid i klasserommet? </a:t>
            </a:r>
            <a:r>
              <a:rPr lang="nb-NO" sz="1400" i="1">
                <a:highlight>
                  <a:srgbClr val="FFFFFF"/>
                </a:highlight>
                <a:latin typeface="Aptos" panose="020B0004020202020204" pitchFamily="34" charset="0"/>
                <a:ea typeface="Cambria"/>
                <a:cs typeface="Times New Roman"/>
              </a:rPr>
              <a:t>Nordic Journal </a:t>
            </a:r>
            <a:r>
              <a:rPr lang="nb-NO" sz="1400" i="1" err="1">
                <a:highlight>
                  <a:srgbClr val="FFFFFF"/>
                </a:highlight>
                <a:latin typeface="Aptos" panose="020B0004020202020204" pitchFamily="34" charset="0"/>
                <a:ea typeface="Cambria"/>
                <a:cs typeface="Times New Roman"/>
              </a:rPr>
              <a:t>of</a:t>
            </a:r>
            <a:r>
              <a:rPr lang="nb-NO" sz="1400" i="1">
                <a:highlight>
                  <a:srgbClr val="FFFFFF"/>
                </a:highlight>
                <a:latin typeface="Aptos" panose="020B0004020202020204" pitchFamily="34" charset="0"/>
                <a:ea typeface="Cambria"/>
                <a:cs typeface="Times New Roman"/>
              </a:rPr>
              <a:t> </a:t>
            </a:r>
            <a:r>
              <a:rPr lang="nb-NO" sz="1400" i="1" err="1">
                <a:highlight>
                  <a:srgbClr val="FFFFFF"/>
                </a:highlight>
                <a:latin typeface="Aptos" panose="020B0004020202020204" pitchFamily="34" charset="0"/>
                <a:ea typeface="Cambria"/>
                <a:cs typeface="Times New Roman"/>
              </a:rPr>
              <a:t>Literacy</a:t>
            </a:r>
            <a:r>
              <a:rPr lang="nb-NO" sz="1400" i="1">
                <a:highlight>
                  <a:srgbClr val="FFFFFF"/>
                </a:highlight>
                <a:latin typeface="Aptos" panose="020B0004020202020204" pitchFamily="34" charset="0"/>
                <a:ea typeface="Cambria"/>
                <a:cs typeface="Times New Roman"/>
              </a:rPr>
              <a:t> Research, 10</a:t>
            </a:r>
            <a:r>
              <a:rPr lang="nb-NO" sz="1400">
                <a:highlight>
                  <a:srgbClr val="FFFFFF"/>
                </a:highlight>
                <a:latin typeface="Aptos" panose="020B0004020202020204" pitchFamily="34" charset="0"/>
                <a:ea typeface="Cambria"/>
                <a:cs typeface="Times New Roman"/>
              </a:rPr>
              <a:t>(3), 39–59. </a:t>
            </a:r>
            <a:r>
              <a:rPr lang="nb-NO" sz="1400" u="sng">
                <a:highlight>
                  <a:srgbClr val="FFFFFF"/>
                </a:highlight>
                <a:latin typeface="Aptos" panose="020B0004020202020204" pitchFamily="34" charset="0"/>
                <a:ea typeface="Cambria"/>
                <a:cs typeface="Times New Roman"/>
                <a:hlinkClick r:id="rId9"/>
              </a:rPr>
              <a:t>https://doi.org/10.23865/njlr.v10.5509</a:t>
            </a:r>
          </a:p>
          <a:p>
            <a:pPr marL="0" indent="0">
              <a:buNone/>
            </a:pPr>
            <a:endParaRPr lang="nb-NO" sz="1200" u="sng">
              <a:highlight>
                <a:srgbClr val="FFFFFF"/>
              </a:highlight>
              <a:latin typeface="Times New Roman"/>
              <a:ea typeface="Cambria"/>
              <a:cs typeface="Times New Roman"/>
            </a:endParaRPr>
          </a:p>
          <a:p>
            <a:pPr marL="0" indent="0">
              <a:buNone/>
            </a:pPr>
            <a:r>
              <a:rPr lang="nb-NO" sz="4400" u="sng">
                <a:solidFill>
                  <a:srgbClr val="000000"/>
                </a:solidFill>
                <a:highlight>
                  <a:srgbClr val="FFFFFF"/>
                </a:highlight>
                <a:latin typeface="Aptos" panose="020B0004020202020204" pitchFamily="34" charset="0"/>
                <a:ea typeface="+mn-lt"/>
                <a:cs typeface="Times New Roman"/>
              </a:rPr>
              <a:t>Prosjektsider</a:t>
            </a:r>
          </a:p>
          <a:p>
            <a:pPr marL="0" indent="0">
              <a:buNone/>
            </a:pPr>
            <a:r>
              <a:rPr lang="nb-NO" sz="1400">
                <a:highlight>
                  <a:srgbClr val="FFFFFF"/>
                </a:highlight>
                <a:ea typeface="Calibri"/>
                <a:cs typeface="Times New Roman"/>
              </a:rPr>
              <a:t>EVA2020: </a:t>
            </a:r>
            <a:r>
              <a:rPr lang="nb-NO" sz="1400">
                <a:highlight>
                  <a:srgbClr val="FFFFFF"/>
                </a:highlight>
                <a:ea typeface="Calibri"/>
                <a:cs typeface="Times New Roman"/>
                <a:hlinkClick r:id="rId10"/>
              </a:rPr>
              <a:t>https://www.uv.uio.no/forskning/prosjekter/fagfornyelsen-evaluering/</a:t>
            </a:r>
            <a:endParaRPr lang="nb-NO" sz="1400">
              <a:highlight>
                <a:srgbClr val="FFFFFF"/>
              </a:highlight>
              <a:ea typeface="Calibri"/>
              <a:cs typeface="Times New Roman"/>
            </a:endParaRPr>
          </a:p>
          <a:p>
            <a:pPr marL="0" indent="0">
              <a:buNone/>
            </a:pPr>
            <a:r>
              <a:rPr lang="nb-NO" sz="1400">
                <a:highlight>
                  <a:srgbClr val="FFFFFF"/>
                </a:highlight>
                <a:ea typeface="Calibri"/>
                <a:cs typeface="Times New Roman"/>
              </a:rPr>
              <a:t>EDUCATE: </a:t>
            </a:r>
            <a:r>
              <a:rPr lang="nb-NO" sz="1400">
                <a:highlight>
                  <a:srgbClr val="FFFFFF"/>
                </a:highlight>
                <a:ea typeface="+mn-lt"/>
                <a:cs typeface="+mn-lt"/>
                <a:hlinkClick r:id="rId11"/>
              </a:rPr>
              <a:t>https://www.uv.uio.no/ils/forskning/prosjekter/educate/</a:t>
            </a:r>
          </a:p>
          <a:p>
            <a:pPr marL="0" indent="0">
              <a:buNone/>
            </a:pPr>
            <a:r>
              <a:rPr lang="nb-NO" sz="1400">
                <a:highlight>
                  <a:srgbClr val="FFFFFF"/>
                </a:highlight>
                <a:ea typeface="+mn-lt"/>
                <a:cs typeface="+mn-lt"/>
              </a:rPr>
              <a:t>HeaLS: </a:t>
            </a:r>
            <a:r>
              <a:rPr lang="nb-NO" sz="1400">
                <a:highlight>
                  <a:srgbClr val="FFFFFF"/>
                </a:highlight>
                <a:ea typeface="+mn-lt"/>
                <a:cs typeface="+mn-lt"/>
                <a:hlinkClick r:id="rId12"/>
              </a:rPr>
              <a:t>https://heals.nifu.no/</a:t>
            </a:r>
            <a:r>
              <a:rPr lang="nb-NO" sz="1400">
                <a:highlight>
                  <a:srgbClr val="FFFFFF"/>
                </a:highlight>
                <a:ea typeface="+mn-lt"/>
                <a:cs typeface="+mn-lt"/>
              </a:rPr>
              <a:t> og </a:t>
            </a:r>
            <a:r>
              <a:rPr lang="nb-NO" sz="1400">
                <a:highlight>
                  <a:srgbClr val="FFFFFF"/>
                </a:highlight>
                <a:ea typeface="+mn-lt"/>
                <a:cs typeface="+mn-lt"/>
                <a:hlinkClick r:id="rId13"/>
              </a:rPr>
              <a:t>https://www.sv.uio.no/psi/forskning/prosjekter/heals/index.html</a:t>
            </a:r>
            <a:r>
              <a:rPr lang="nb-NO" sz="1400">
                <a:highlight>
                  <a:srgbClr val="FFFFFF"/>
                </a:highlight>
                <a:ea typeface="+mn-lt"/>
                <a:cs typeface="+mn-lt"/>
              </a:rPr>
              <a:t> </a:t>
            </a:r>
          </a:p>
          <a:p>
            <a:pPr marL="0" indent="0">
              <a:buNone/>
            </a:pPr>
            <a:r>
              <a:rPr lang="nb-NO" sz="1400">
                <a:highlight>
                  <a:srgbClr val="FFFFFF"/>
                </a:highlight>
                <a:ea typeface="+mn-lt"/>
                <a:cs typeface="+mn-lt"/>
              </a:rPr>
              <a:t>LIFE: </a:t>
            </a:r>
            <a:r>
              <a:rPr lang="nb-NO" sz="1400">
                <a:highlight>
                  <a:srgbClr val="FFFFFF"/>
                </a:highlight>
                <a:ea typeface="+mn-lt"/>
                <a:cs typeface="+mn-lt"/>
                <a:hlinkClick r:id="rId14"/>
              </a:rPr>
              <a:t>https://www.uis.no/nb/laeringsmiljosenteret/forskning/life-livsmestring-i-teori-og-praksis</a:t>
            </a:r>
            <a:r>
              <a:rPr lang="nb-NO" sz="1400">
                <a:highlight>
                  <a:srgbClr val="FFFFFF"/>
                </a:highlight>
                <a:ea typeface="+mn-lt"/>
                <a:cs typeface="+mn-lt"/>
              </a:rPr>
              <a:t> </a:t>
            </a:r>
          </a:p>
        </p:txBody>
      </p:sp>
    </p:spTree>
    <p:extLst>
      <p:ext uri="{BB962C8B-B14F-4D97-AF65-F5344CB8AC3E}">
        <p14:creationId xmlns:p14="http://schemas.microsoft.com/office/powerpoint/2010/main" val="404610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93CEFA-78EA-1201-7ADA-793C7F8805A2}"/>
              </a:ext>
            </a:extLst>
          </p:cNvPr>
          <p:cNvSpPr>
            <a:spLocks noGrp="1"/>
          </p:cNvSpPr>
          <p:nvPr>
            <p:ph type="title"/>
          </p:nvPr>
        </p:nvSpPr>
        <p:spPr>
          <a:xfrm>
            <a:off x="838200" y="365125"/>
            <a:ext cx="10799618" cy="1325563"/>
          </a:xfrm>
        </p:spPr>
        <p:txBody>
          <a:bodyPr>
            <a:normAutofit/>
          </a:bodyPr>
          <a:lstStyle/>
          <a:p>
            <a:r>
              <a:rPr lang="nb-NO" sz="3600" b="1" dirty="0"/>
              <a:t>Om arbeidet med folkehelse og livsmestring i spesifikke fag</a:t>
            </a:r>
          </a:p>
        </p:txBody>
      </p:sp>
      <p:pic>
        <p:nvPicPr>
          <p:cNvPr id="10" name="Bilde 9">
            <a:extLst>
              <a:ext uri="{FF2B5EF4-FFF2-40B4-BE49-F238E27FC236}">
                <a16:creationId xmlns:a16="http://schemas.microsoft.com/office/drawing/2014/main" id="{C33C23FD-37EE-0D0E-99F0-22F9D6495A6A}"/>
              </a:ext>
            </a:extLst>
          </p:cNvPr>
          <p:cNvPicPr>
            <a:picLocks noChangeAspect="1"/>
          </p:cNvPicPr>
          <p:nvPr/>
        </p:nvPicPr>
        <p:blipFill>
          <a:blip r:embed="rId4"/>
          <a:stretch>
            <a:fillRect/>
          </a:stretch>
        </p:blipFill>
        <p:spPr>
          <a:xfrm>
            <a:off x="1974904" y="1690688"/>
            <a:ext cx="7488000" cy="4500743"/>
          </a:xfrm>
          <a:prstGeom prst="rect">
            <a:avLst/>
          </a:prstGeom>
        </p:spPr>
      </p:pic>
      <p:sp>
        <p:nvSpPr>
          <p:cNvPr id="11" name="TextBox 1">
            <a:extLst>
              <a:ext uri="{FF2B5EF4-FFF2-40B4-BE49-F238E27FC236}">
                <a16:creationId xmlns:a16="http://schemas.microsoft.com/office/drawing/2014/main" id="{24C1A60D-CBD3-B115-A61B-01127A268845}"/>
              </a:ext>
            </a:extLst>
          </p:cNvPr>
          <p:cNvSpPr txBox="1"/>
          <p:nvPr/>
        </p:nvSpPr>
        <p:spPr>
          <a:xfrm>
            <a:off x="408079" y="6254348"/>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err="1">
                <a:solidFill>
                  <a:srgbClr val="000000"/>
                </a:solidFill>
                <a:ea typeface="+mj-lt"/>
                <a:cs typeface="+mj-lt"/>
              </a:rPr>
              <a:t>HeaLS</a:t>
            </a:r>
            <a:r>
              <a:rPr lang="en-US" sz="2000">
                <a:solidFill>
                  <a:srgbClr val="000000"/>
                </a:solidFill>
                <a:ea typeface="+mj-lt"/>
                <a:cs typeface="+mj-lt"/>
              </a:rPr>
              <a:t>/LIFE, 2025</a:t>
            </a:r>
            <a:endParaRPr lang="en-US"/>
          </a:p>
        </p:txBody>
      </p:sp>
    </p:spTree>
    <p:extLst>
      <p:ext uri="{BB962C8B-B14F-4D97-AF65-F5344CB8AC3E}">
        <p14:creationId xmlns:p14="http://schemas.microsoft.com/office/powerpoint/2010/main" val="136851567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AB64E65-9CC7-9026-E2D1-8C3984B56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6EC2A1-6063-B42A-A4C8-AD7D6DE4FFD7}"/>
              </a:ext>
            </a:extLst>
          </p:cNvPr>
          <p:cNvSpPr>
            <a:spLocks noGrp="1"/>
          </p:cNvSpPr>
          <p:nvPr>
            <p:ph type="title"/>
          </p:nvPr>
        </p:nvSpPr>
        <p:spPr>
          <a:xfrm>
            <a:off x="838200" y="365125"/>
            <a:ext cx="10287000" cy="1334799"/>
          </a:xfrm>
        </p:spPr>
        <p:txBody>
          <a:bodyPr>
            <a:normAutofit/>
          </a:bodyPr>
          <a:lstStyle/>
          <a:p>
            <a:r>
              <a:rPr lang="en-US" sz="3600" b="1" dirty="0" err="1">
                <a:solidFill>
                  <a:schemeClr val="bg1"/>
                </a:solidFill>
              </a:rPr>
              <a:t>Knytte</a:t>
            </a:r>
            <a:r>
              <a:rPr lang="en-US" sz="3600" b="1" dirty="0">
                <a:solidFill>
                  <a:schemeClr val="bg1"/>
                </a:solidFill>
              </a:rPr>
              <a:t> </a:t>
            </a:r>
            <a:r>
              <a:rPr lang="en-US" sz="3600" b="1" dirty="0" err="1">
                <a:solidFill>
                  <a:schemeClr val="bg1"/>
                </a:solidFill>
              </a:rPr>
              <a:t>FoL</a:t>
            </a:r>
            <a:r>
              <a:rPr lang="en-US" sz="3600" b="1" dirty="0">
                <a:solidFill>
                  <a:schemeClr val="bg1"/>
                </a:solidFill>
              </a:rPr>
              <a:t> </a:t>
            </a:r>
            <a:r>
              <a:rPr lang="en-US" sz="3600" b="1" dirty="0" err="1">
                <a:solidFill>
                  <a:schemeClr val="bg1"/>
                </a:solidFill>
              </a:rPr>
              <a:t>til</a:t>
            </a:r>
            <a:r>
              <a:rPr lang="en-US" sz="3600" b="1" dirty="0">
                <a:solidFill>
                  <a:schemeClr val="bg1"/>
                </a:solidFill>
              </a:rPr>
              <a:t> </a:t>
            </a:r>
            <a:r>
              <a:rPr lang="en-US" sz="3600" b="1" dirty="0" err="1">
                <a:solidFill>
                  <a:schemeClr val="bg1"/>
                </a:solidFill>
              </a:rPr>
              <a:t>elevenes</a:t>
            </a:r>
            <a:r>
              <a:rPr lang="en-US" sz="3600" b="1" dirty="0">
                <a:solidFill>
                  <a:schemeClr val="bg1"/>
                </a:solidFill>
              </a:rPr>
              <a:t> </a:t>
            </a:r>
            <a:r>
              <a:rPr lang="en-US" sz="3600" b="1" dirty="0" err="1">
                <a:solidFill>
                  <a:schemeClr val="bg1"/>
                </a:solidFill>
              </a:rPr>
              <a:t>hverdagserfaring</a:t>
            </a:r>
            <a:endParaRPr lang="en-US" sz="3600" b="1" dirty="0">
              <a:solidFill>
                <a:schemeClr val="bg1"/>
              </a:solidFill>
            </a:endParaRPr>
          </a:p>
        </p:txBody>
      </p:sp>
      <p:sp>
        <p:nvSpPr>
          <p:cNvPr id="6" name="Content Placeholder 2">
            <a:extLst>
              <a:ext uri="{FF2B5EF4-FFF2-40B4-BE49-F238E27FC236}">
                <a16:creationId xmlns:a16="http://schemas.microsoft.com/office/drawing/2014/main" id="{B6783121-A8A2-8FD0-E6E7-8C07CCC88F34}"/>
              </a:ext>
            </a:extLst>
          </p:cNvPr>
          <p:cNvSpPr txBox="1">
            <a:spLocks/>
          </p:cNvSpPr>
          <p:nvPr/>
        </p:nvSpPr>
        <p:spPr>
          <a:xfrm>
            <a:off x="838200" y="2003841"/>
            <a:ext cx="10287000" cy="37812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solidFill>
                  <a:schemeClr val="bg1"/>
                </a:solidFill>
              </a:rPr>
              <a:t>Elevenes forkunnskaper og hverdagserfaringer er ressurs</a:t>
            </a:r>
          </a:p>
          <a:p>
            <a:endParaRPr lang="nb-NO" dirty="0">
              <a:solidFill>
                <a:schemeClr val="bg1"/>
              </a:solidFill>
            </a:endParaRPr>
          </a:p>
          <a:p>
            <a:r>
              <a:rPr lang="nb-NO" dirty="0" err="1">
                <a:solidFill>
                  <a:schemeClr val="bg1"/>
                </a:solidFill>
              </a:rPr>
              <a:t>FoL</a:t>
            </a:r>
            <a:r>
              <a:rPr lang="nb-NO" dirty="0">
                <a:solidFill>
                  <a:schemeClr val="bg1"/>
                </a:solidFill>
              </a:rPr>
              <a:t> oppleves mer relevant og kan øke motivasjon for faget og læring</a:t>
            </a:r>
          </a:p>
          <a:p>
            <a:endParaRPr lang="nb-NO" dirty="0">
              <a:solidFill>
                <a:schemeClr val="bg1"/>
              </a:solidFill>
            </a:endParaRPr>
          </a:p>
          <a:p>
            <a:r>
              <a:rPr lang="nb-NO" dirty="0">
                <a:solidFill>
                  <a:schemeClr val="bg1"/>
                </a:solidFill>
              </a:rPr>
              <a:t>Men, ofte manglende integrering med faglig begreper, teorier og perspektiver</a:t>
            </a:r>
          </a:p>
          <a:p>
            <a:endParaRPr lang="nb-NO" dirty="0"/>
          </a:p>
        </p:txBody>
      </p:sp>
    </p:spTree>
    <p:extLst>
      <p:ext uri="{BB962C8B-B14F-4D97-AF65-F5344CB8AC3E}">
        <p14:creationId xmlns:p14="http://schemas.microsoft.com/office/powerpoint/2010/main" val="400771586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BF44189-38B8-F86D-6140-F6A606B8A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6548FF-91D3-0B1C-E837-3BDE96C4A541}"/>
              </a:ext>
            </a:extLst>
          </p:cNvPr>
          <p:cNvSpPr>
            <a:spLocks noGrp="1"/>
          </p:cNvSpPr>
          <p:nvPr>
            <p:ph type="title"/>
          </p:nvPr>
        </p:nvSpPr>
        <p:spPr/>
        <p:txBody>
          <a:bodyPr>
            <a:normAutofit/>
          </a:bodyPr>
          <a:lstStyle/>
          <a:p>
            <a:r>
              <a:rPr lang="en-US" sz="3600" b="1" dirty="0" err="1">
                <a:solidFill>
                  <a:schemeClr val="bg1"/>
                </a:solidFill>
              </a:rPr>
              <a:t>Lærerstyring</a:t>
            </a:r>
            <a:r>
              <a:rPr lang="en-US" sz="3600" b="1" dirty="0">
                <a:solidFill>
                  <a:schemeClr val="bg1"/>
                </a:solidFill>
              </a:rPr>
              <a:t> vs </a:t>
            </a:r>
            <a:r>
              <a:rPr lang="en-US" sz="3600" b="1" dirty="0" err="1">
                <a:solidFill>
                  <a:schemeClr val="bg1"/>
                </a:solidFill>
              </a:rPr>
              <a:t>elevenes</a:t>
            </a:r>
            <a:r>
              <a:rPr lang="en-US" sz="3600" b="1" dirty="0">
                <a:solidFill>
                  <a:schemeClr val="bg1"/>
                </a:solidFill>
              </a:rPr>
              <a:t> </a:t>
            </a:r>
            <a:r>
              <a:rPr lang="en-US" sz="3600" b="1" dirty="0" err="1">
                <a:solidFill>
                  <a:schemeClr val="bg1"/>
                </a:solidFill>
              </a:rPr>
              <a:t>selvstendighet</a:t>
            </a:r>
            <a:endParaRPr lang="en-US" sz="3600" b="1" dirty="0">
              <a:solidFill>
                <a:schemeClr val="bg1"/>
              </a:solidFill>
            </a:endParaRPr>
          </a:p>
        </p:txBody>
      </p:sp>
      <p:sp>
        <p:nvSpPr>
          <p:cNvPr id="3" name="Content Placeholder 2">
            <a:extLst>
              <a:ext uri="{FF2B5EF4-FFF2-40B4-BE49-F238E27FC236}">
                <a16:creationId xmlns:a16="http://schemas.microsoft.com/office/drawing/2014/main" id="{7B1CAF31-9BA9-AE60-E5DA-BC2697899EBF}"/>
              </a:ext>
            </a:extLst>
          </p:cNvPr>
          <p:cNvSpPr>
            <a:spLocks noGrp="1"/>
          </p:cNvSpPr>
          <p:nvPr>
            <p:ph idx="1"/>
          </p:nvPr>
        </p:nvSpPr>
        <p:spPr/>
        <p:txBody>
          <a:bodyPr vert="horz" lIns="91440" tIns="45720" rIns="91440" bIns="45720" rtlCol="0" anchor="t">
            <a:normAutofit/>
          </a:bodyPr>
          <a:lstStyle/>
          <a:p>
            <a:r>
              <a:rPr lang="nb-NO" dirty="0">
                <a:solidFill>
                  <a:schemeClr val="bg1"/>
                </a:solidFill>
                <a:ea typeface="+mn-lt"/>
                <a:cs typeface="+mn-lt"/>
              </a:rPr>
              <a:t>Elevmedvirkning sentralt i LK20</a:t>
            </a:r>
          </a:p>
          <a:p>
            <a:r>
              <a:rPr lang="nb-NO" dirty="0">
                <a:solidFill>
                  <a:schemeClr val="bg1"/>
                </a:solidFill>
              </a:rPr>
              <a:t>Elevmedvirkning praktiseres ulikt: </a:t>
            </a:r>
          </a:p>
          <a:p>
            <a:pPr lvl="1"/>
            <a:r>
              <a:rPr lang="nb-NO" dirty="0">
                <a:solidFill>
                  <a:schemeClr val="bg1"/>
                </a:solidFill>
              </a:rPr>
              <a:t>Innhold og læringsaktiviteter</a:t>
            </a:r>
          </a:p>
          <a:p>
            <a:pPr lvl="1"/>
            <a:r>
              <a:rPr lang="nb-NO" dirty="0">
                <a:solidFill>
                  <a:schemeClr val="bg1"/>
                </a:solidFill>
              </a:rPr>
              <a:t>Rammer f.eks. kompetansemål og vurdering</a:t>
            </a:r>
          </a:p>
          <a:p>
            <a:r>
              <a:rPr lang="nb-NO" dirty="0">
                <a:solidFill>
                  <a:schemeClr val="bg1"/>
                </a:solidFill>
              </a:rPr>
              <a:t>Krevende å balansere fremdrift og struktur med elevenes medvirkning </a:t>
            </a:r>
            <a:endParaRPr lang="nb-NO" sz="2000" dirty="0">
              <a:solidFill>
                <a:schemeClr val="bg1"/>
              </a:solidFill>
            </a:endParaRPr>
          </a:p>
          <a:p>
            <a:r>
              <a:rPr lang="nb-NO" dirty="0">
                <a:solidFill>
                  <a:schemeClr val="bg1"/>
                </a:solidFill>
              </a:rPr>
              <a:t>Ofte kun utvalgte elever som medvirker </a:t>
            </a:r>
          </a:p>
        </p:txBody>
      </p:sp>
      <p:sp>
        <p:nvSpPr>
          <p:cNvPr id="4" name="TextBox 1">
            <a:extLst>
              <a:ext uri="{FF2B5EF4-FFF2-40B4-BE49-F238E27FC236}">
                <a16:creationId xmlns:a16="http://schemas.microsoft.com/office/drawing/2014/main" id="{71FE95BE-95C3-682F-0E28-566203B1FD06}"/>
              </a:ext>
            </a:extLst>
          </p:cNvPr>
          <p:cNvSpPr txBox="1"/>
          <p:nvPr/>
        </p:nvSpPr>
        <p:spPr>
          <a:xfrm>
            <a:off x="423811" y="6015064"/>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baseline="0">
                <a:solidFill>
                  <a:srgbClr val="000000"/>
                </a:solidFill>
                <a:latin typeface="Aptos Display"/>
                <a:ea typeface="+mj-lt"/>
                <a:cs typeface="+mj-lt"/>
              </a:rPr>
              <a:t>EVA2020</a:t>
            </a:r>
            <a:endParaRPr lang="en-US"/>
          </a:p>
        </p:txBody>
      </p:sp>
    </p:spTree>
    <p:extLst>
      <p:ext uri="{BB962C8B-B14F-4D97-AF65-F5344CB8AC3E}">
        <p14:creationId xmlns:p14="http://schemas.microsoft.com/office/powerpoint/2010/main" val="313810004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0E850FD-1D88-1E07-4DF6-AD5FDB310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75AB3C-3C1C-FB35-0345-5457925A0954}"/>
              </a:ext>
            </a:extLst>
          </p:cNvPr>
          <p:cNvSpPr>
            <a:spLocks noGrp="1"/>
          </p:cNvSpPr>
          <p:nvPr>
            <p:ph type="title"/>
          </p:nvPr>
        </p:nvSpPr>
        <p:spPr/>
        <p:txBody>
          <a:bodyPr>
            <a:normAutofit/>
          </a:bodyPr>
          <a:lstStyle/>
          <a:p>
            <a:r>
              <a:rPr lang="en-US" sz="3600" b="1" dirty="0" err="1">
                <a:solidFill>
                  <a:schemeClr val="bg1"/>
                </a:solidFill>
                <a:ea typeface="+mj-lt"/>
                <a:cs typeface="+mj-lt"/>
              </a:rPr>
              <a:t>Integrere</a:t>
            </a:r>
            <a:r>
              <a:rPr lang="en-US" sz="3600" b="1" dirty="0">
                <a:solidFill>
                  <a:schemeClr val="bg1"/>
                </a:solidFill>
                <a:ea typeface="+mj-lt"/>
                <a:cs typeface="+mj-lt"/>
              </a:rPr>
              <a:t> </a:t>
            </a:r>
            <a:r>
              <a:rPr lang="en-US" sz="3600" b="1" dirty="0" err="1">
                <a:solidFill>
                  <a:schemeClr val="bg1"/>
                </a:solidFill>
                <a:ea typeface="+mj-lt"/>
                <a:cs typeface="+mj-lt"/>
              </a:rPr>
              <a:t>FoL</a:t>
            </a:r>
            <a:r>
              <a:rPr lang="en-US" sz="3600" b="1" dirty="0">
                <a:solidFill>
                  <a:schemeClr val="bg1"/>
                </a:solidFill>
                <a:ea typeface="+mj-lt"/>
                <a:cs typeface="+mj-lt"/>
              </a:rPr>
              <a:t> med </a:t>
            </a:r>
            <a:r>
              <a:rPr lang="en-US" sz="3600" b="1" dirty="0" err="1">
                <a:solidFill>
                  <a:schemeClr val="bg1"/>
                </a:solidFill>
                <a:ea typeface="+mj-lt"/>
                <a:cs typeface="+mj-lt"/>
              </a:rPr>
              <a:t>fagspesifikt</a:t>
            </a:r>
            <a:r>
              <a:rPr lang="en-US" sz="3600" b="1" dirty="0">
                <a:solidFill>
                  <a:schemeClr val="bg1"/>
                </a:solidFill>
                <a:ea typeface="+mj-lt"/>
                <a:cs typeface="+mj-lt"/>
              </a:rPr>
              <a:t> </a:t>
            </a:r>
            <a:r>
              <a:rPr lang="en-US" sz="3600" b="1" dirty="0" err="1">
                <a:solidFill>
                  <a:schemeClr val="bg1"/>
                </a:solidFill>
                <a:ea typeface="+mj-lt"/>
                <a:cs typeface="+mj-lt"/>
              </a:rPr>
              <a:t>innhold</a:t>
            </a:r>
            <a:r>
              <a:rPr lang="en-US" sz="3600" b="1" dirty="0">
                <a:solidFill>
                  <a:schemeClr val="bg1"/>
                </a:solidFill>
                <a:ea typeface="+mj-lt"/>
                <a:cs typeface="+mj-lt"/>
              </a:rPr>
              <a:t> </a:t>
            </a:r>
            <a:endParaRPr lang="en-US" sz="3600" b="1" dirty="0">
              <a:solidFill>
                <a:schemeClr val="bg1"/>
              </a:solidFill>
            </a:endParaRPr>
          </a:p>
        </p:txBody>
      </p:sp>
      <p:sp>
        <p:nvSpPr>
          <p:cNvPr id="3" name="Content Placeholder 2">
            <a:extLst>
              <a:ext uri="{FF2B5EF4-FFF2-40B4-BE49-F238E27FC236}">
                <a16:creationId xmlns:a16="http://schemas.microsoft.com/office/drawing/2014/main" id="{A124CACF-31BE-5274-74A7-681F925BC9C8}"/>
              </a:ext>
            </a:extLst>
          </p:cNvPr>
          <p:cNvSpPr>
            <a:spLocks noGrp="1"/>
          </p:cNvSpPr>
          <p:nvPr>
            <p:ph idx="1"/>
          </p:nvPr>
        </p:nvSpPr>
        <p:spPr>
          <a:xfrm>
            <a:off x="838200" y="1825625"/>
            <a:ext cx="10515600" cy="4189439"/>
          </a:xfrm>
        </p:spPr>
        <p:txBody>
          <a:bodyPr vert="horz" lIns="91440" tIns="45720" rIns="91440" bIns="45720" rtlCol="0" anchor="t">
            <a:normAutofit/>
          </a:bodyPr>
          <a:lstStyle/>
          <a:p>
            <a:pPr marL="342900" lvl="1" indent="-342900"/>
            <a:r>
              <a:rPr lang="nb-NO" sz="2800" dirty="0">
                <a:solidFill>
                  <a:schemeClr val="bg1"/>
                </a:solidFill>
              </a:rPr>
              <a:t>Faglige ulikheter i undervisning i </a:t>
            </a:r>
            <a:r>
              <a:rPr lang="nb-NO" sz="2800" dirty="0" err="1">
                <a:solidFill>
                  <a:schemeClr val="bg1"/>
                </a:solidFill>
              </a:rPr>
              <a:t>FoL</a:t>
            </a:r>
            <a:endParaRPr lang="nb-NO" sz="2800" dirty="0">
              <a:solidFill>
                <a:schemeClr val="bg1"/>
              </a:solidFill>
            </a:endParaRPr>
          </a:p>
          <a:p>
            <a:pPr marL="342900" lvl="1" indent="-342900"/>
            <a:r>
              <a:rPr lang="nb-NO" sz="2800" dirty="0">
                <a:solidFill>
                  <a:schemeClr val="bg1"/>
                </a:solidFill>
              </a:rPr>
              <a:t>Matematikk: Problemløsning som mestringsstrategi </a:t>
            </a:r>
          </a:p>
          <a:p>
            <a:pPr marL="342900" lvl="1" indent="-342900"/>
            <a:r>
              <a:rPr lang="nb-NO" sz="2800" dirty="0">
                <a:solidFill>
                  <a:schemeClr val="bg1"/>
                </a:solidFill>
              </a:rPr>
              <a:t>KRLE: Etiske dilemma </a:t>
            </a:r>
          </a:p>
          <a:p>
            <a:pPr marL="342900" lvl="1" indent="-342900"/>
            <a:endParaRPr lang="nb-NO" sz="2800" dirty="0">
              <a:solidFill>
                <a:schemeClr val="bg1"/>
              </a:solidFill>
            </a:endParaRPr>
          </a:p>
          <a:p>
            <a:r>
              <a:rPr lang="nb-NO" dirty="0">
                <a:solidFill>
                  <a:schemeClr val="bg1"/>
                </a:solidFill>
              </a:rPr>
              <a:t>Språkfag: </a:t>
            </a:r>
          </a:p>
          <a:p>
            <a:pPr lvl="1"/>
            <a:r>
              <a:rPr lang="nb-NO" dirty="0">
                <a:solidFill>
                  <a:schemeClr val="bg1"/>
                </a:solidFill>
              </a:rPr>
              <a:t>Forstå andres perspektiver og følelser</a:t>
            </a:r>
          </a:p>
          <a:p>
            <a:pPr lvl="1"/>
            <a:r>
              <a:rPr lang="nb-NO" dirty="0">
                <a:solidFill>
                  <a:schemeClr val="bg1"/>
                </a:solidFill>
              </a:rPr>
              <a:t>Håndtere relasjoner og sosiale utfordringer</a:t>
            </a:r>
          </a:p>
          <a:p>
            <a:pPr lvl="1"/>
            <a:r>
              <a:rPr lang="nb-NO" dirty="0">
                <a:solidFill>
                  <a:schemeClr val="bg1"/>
                </a:solidFill>
              </a:rPr>
              <a:t>Kommunikasjon og evne til å uttrykke seg</a:t>
            </a:r>
          </a:p>
          <a:p>
            <a:pPr marL="0" lvl="1" indent="0">
              <a:buNone/>
            </a:pPr>
            <a:endParaRPr lang="nb-NO" dirty="0"/>
          </a:p>
        </p:txBody>
      </p:sp>
      <p:sp>
        <p:nvSpPr>
          <p:cNvPr id="4" name="TextBox 1">
            <a:extLst>
              <a:ext uri="{FF2B5EF4-FFF2-40B4-BE49-F238E27FC236}">
                <a16:creationId xmlns:a16="http://schemas.microsoft.com/office/drawing/2014/main" id="{A81E8B31-40AE-518C-AFD3-C87FBE5FAD41}"/>
              </a:ext>
            </a:extLst>
          </p:cNvPr>
          <p:cNvSpPr txBox="1"/>
          <p:nvPr/>
        </p:nvSpPr>
        <p:spPr>
          <a:xfrm>
            <a:off x="423811" y="6015064"/>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baseline="0">
                <a:solidFill>
                  <a:srgbClr val="000000"/>
                </a:solidFill>
                <a:latin typeface="Aptos Display"/>
                <a:ea typeface="+mj-lt"/>
                <a:cs typeface="+mj-lt"/>
              </a:rPr>
              <a:t>EDUCATE</a:t>
            </a:r>
            <a:endParaRPr lang="en-US"/>
          </a:p>
        </p:txBody>
      </p:sp>
    </p:spTree>
    <p:extLst>
      <p:ext uri="{BB962C8B-B14F-4D97-AF65-F5344CB8AC3E}">
        <p14:creationId xmlns:p14="http://schemas.microsoft.com/office/powerpoint/2010/main" val="368774912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7286369-B60F-B0D7-DF9C-0C58392E5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5ABEC1-A01C-9ACB-7252-7819BDCEBB57}"/>
              </a:ext>
            </a:extLst>
          </p:cNvPr>
          <p:cNvSpPr>
            <a:spLocks noGrp="1"/>
          </p:cNvSpPr>
          <p:nvPr>
            <p:ph type="title"/>
          </p:nvPr>
        </p:nvSpPr>
        <p:spPr>
          <a:xfrm>
            <a:off x="838200" y="365125"/>
            <a:ext cx="10547022" cy="1341273"/>
          </a:xfrm>
        </p:spPr>
        <p:txBody>
          <a:bodyPr>
            <a:normAutofit/>
          </a:bodyPr>
          <a:lstStyle/>
          <a:p>
            <a:r>
              <a:rPr lang="en-US" sz="3600" b="1" dirty="0" err="1">
                <a:solidFill>
                  <a:schemeClr val="bg1"/>
                </a:solidFill>
                <a:ea typeface="+mj-lt"/>
                <a:cs typeface="+mj-lt"/>
              </a:rPr>
              <a:t>Integrere</a:t>
            </a:r>
            <a:r>
              <a:rPr lang="en-US" sz="3600" b="1" dirty="0">
                <a:solidFill>
                  <a:schemeClr val="bg1"/>
                </a:solidFill>
                <a:ea typeface="+mj-lt"/>
                <a:cs typeface="+mj-lt"/>
              </a:rPr>
              <a:t> </a:t>
            </a:r>
            <a:r>
              <a:rPr lang="en-US" sz="3600" b="1" dirty="0" err="1">
                <a:solidFill>
                  <a:schemeClr val="bg1"/>
                </a:solidFill>
                <a:ea typeface="+mj-lt"/>
                <a:cs typeface="+mj-lt"/>
              </a:rPr>
              <a:t>FoL</a:t>
            </a:r>
            <a:r>
              <a:rPr lang="en-US" sz="3600" b="1" dirty="0">
                <a:solidFill>
                  <a:schemeClr val="bg1"/>
                </a:solidFill>
                <a:ea typeface="+mj-lt"/>
                <a:cs typeface="+mj-lt"/>
              </a:rPr>
              <a:t> med </a:t>
            </a:r>
            <a:r>
              <a:rPr lang="en-US" sz="3600" b="1" dirty="0" err="1">
                <a:solidFill>
                  <a:schemeClr val="bg1"/>
                </a:solidFill>
                <a:ea typeface="+mj-lt"/>
                <a:cs typeface="+mj-lt"/>
              </a:rPr>
              <a:t>fagspesifikt</a:t>
            </a:r>
            <a:r>
              <a:rPr lang="en-US" sz="3600" b="1" dirty="0">
                <a:solidFill>
                  <a:schemeClr val="bg1"/>
                </a:solidFill>
                <a:ea typeface="+mj-lt"/>
                <a:cs typeface="+mj-lt"/>
              </a:rPr>
              <a:t> </a:t>
            </a:r>
            <a:r>
              <a:rPr lang="en-US" sz="3600" b="1" dirty="0" err="1">
                <a:solidFill>
                  <a:schemeClr val="bg1"/>
                </a:solidFill>
                <a:ea typeface="+mj-lt"/>
                <a:cs typeface="+mj-lt"/>
              </a:rPr>
              <a:t>innhold</a:t>
            </a:r>
            <a:r>
              <a:rPr lang="en-US" sz="3600" b="1" dirty="0">
                <a:solidFill>
                  <a:schemeClr val="bg1"/>
                </a:solidFill>
                <a:ea typeface="+mj-lt"/>
                <a:cs typeface="+mj-lt"/>
              </a:rPr>
              <a:t> </a:t>
            </a:r>
            <a:endParaRPr lang="en-US" sz="3600" b="1" dirty="0">
              <a:solidFill>
                <a:schemeClr val="bg1"/>
              </a:solidFill>
              <a:latin typeface="Aptos Display"/>
            </a:endParaRPr>
          </a:p>
        </p:txBody>
      </p:sp>
      <p:sp>
        <p:nvSpPr>
          <p:cNvPr id="3" name="Content Placeholder 2">
            <a:extLst>
              <a:ext uri="{FF2B5EF4-FFF2-40B4-BE49-F238E27FC236}">
                <a16:creationId xmlns:a16="http://schemas.microsoft.com/office/drawing/2014/main" id="{196C0D39-8E48-F9AB-A540-557E1F6907C5}"/>
              </a:ext>
            </a:extLst>
          </p:cNvPr>
          <p:cNvSpPr>
            <a:spLocks noGrp="1"/>
          </p:cNvSpPr>
          <p:nvPr>
            <p:ph idx="1"/>
          </p:nvPr>
        </p:nvSpPr>
        <p:spPr>
          <a:xfrm>
            <a:off x="838199" y="1825625"/>
            <a:ext cx="9809017" cy="4351338"/>
          </a:xfrm>
        </p:spPr>
        <p:txBody>
          <a:bodyPr vert="horz" lIns="91440" tIns="45720" rIns="91440" bIns="45720" rtlCol="0" anchor="t">
            <a:normAutofit/>
          </a:bodyPr>
          <a:lstStyle/>
          <a:p>
            <a:r>
              <a:rPr lang="nb-NO" dirty="0">
                <a:solidFill>
                  <a:schemeClr val="bg1"/>
                </a:solidFill>
              </a:rPr>
              <a:t>Engelsk: Individuelle tema rundt livsmestring og betydningen av språk</a:t>
            </a:r>
          </a:p>
          <a:p>
            <a:endParaRPr lang="en-US" dirty="0">
              <a:solidFill>
                <a:schemeClr val="bg1"/>
              </a:solidFill>
            </a:endParaRPr>
          </a:p>
          <a:p>
            <a:r>
              <a:rPr lang="nb-NO" dirty="0">
                <a:solidFill>
                  <a:schemeClr val="bg1"/>
                </a:solidFill>
              </a:rPr>
              <a:t>Samfunnsfag: Samfunnstrender og –utfordringer f.eks. mediebruk eller menneskerettigheter </a:t>
            </a:r>
          </a:p>
          <a:p>
            <a:endParaRPr lang="nb-NO" dirty="0">
              <a:solidFill>
                <a:schemeClr val="bg1"/>
              </a:solidFill>
            </a:endParaRPr>
          </a:p>
          <a:p>
            <a:r>
              <a:rPr lang="nb-NO" dirty="0">
                <a:solidFill>
                  <a:schemeClr val="bg1"/>
                </a:solidFill>
              </a:rPr>
              <a:t>Yrkesfag: orientert mot elevenes yrkesrelaterte fremtidsplaner</a:t>
            </a:r>
          </a:p>
        </p:txBody>
      </p:sp>
      <p:sp>
        <p:nvSpPr>
          <p:cNvPr id="4" name="TextBox 1">
            <a:extLst>
              <a:ext uri="{FF2B5EF4-FFF2-40B4-BE49-F238E27FC236}">
                <a16:creationId xmlns:a16="http://schemas.microsoft.com/office/drawing/2014/main" id="{73D4EF8F-7ACB-C72E-766D-BBA2206BC5F8}"/>
              </a:ext>
            </a:extLst>
          </p:cNvPr>
          <p:cNvSpPr txBox="1"/>
          <p:nvPr/>
        </p:nvSpPr>
        <p:spPr>
          <a:xfrm>
            <a:off x="423811" y="6015064"/>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a:solidFill>
                  <a:srgbClr val="000000"/>
                </a:solidFill>
                <a:ea typeface="+mj-lt"/>
                <a:cs typeface="+mj-lt"/>
              </a:rPr>
              <a:t>EDUCATE</a:t>
            </a:r>
            <a:endParaRPr lang="en-US"/>
          </a:p>
        </p:txBody>
      </p:sp>
    </p:spTree>
    <p:extLst>
      <p:ext uri="{BB962C8B-B14F-4D97-AF65-F5344CB8AC3E}">
        <p14:creationId xmlns:p14="http://schemas.microsoft.com/office/powerpoint/2010/main" val="235416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795C-332B-6BA2-CECB-D2EBB0DFA47E}"/>
            </a:ext>
          </a:extLst>
        </p:cNvPr>
        <p:cNvGrpSpPr/>
        <p:nvPr/>
      </p:nvGrpSpPr>
      <p:grpSpPr>
        <a:xfrm>
          <a:off x="0" y="0"/>
          <a:ext cx="0" cy="0"/>
          <a:chOff x="0" y="0"/>
          <a:chExt cx="0" cy="0"/>
        </a:xfrm>
      </p:grpSpPr>
      <p:pic>
        <p:nvPicPr>
          <p:cNvPr id="4" name="Bilde 3" descr="Et bilde som inneholder vegg, innendørs, husplante, kontorforsyninger&#10;&#10;KI-generert innhold kan være feil.">
            <a:extLst>
              <a:ext uri="{FF2B5EF4-FFF2-40B4-BE49-F238E27FC236}">
                <a16:creationId xmlns:a16="http://schemas.microsoft.com/office/drawing/2014/main" id="{E66CF885-E32D-289C-3C2E-CC72291D8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1892F750-E783-0C9C-A8E9-1B6C73BA3B42}"/>
              </a:ext>
            </a:extLst>
          </p:cNvPr>
          <p:cNvSpPr>
            <a:spLocks noGrp="1"/>
          </p:cNvSpPr>
          <p:nvPr>
            <p:ph type="title"/>
          </p:nvPr>
        </p:nvSpPr>
        <p:spPr>
          <a:xfrm>
            <a:off x="2226275" y="2103437"/>
            <a:ext cx="7739449" cy="1325563"/>
          </a:xfrm>
        </p:spPr>
        <p:txBody>
          <a:bodyPr>
            <a:noAutofit/>
          </a:bodyPr>
          <a:lstStyle/>
          <a:p>
            <a:pPr algn="ctr"/>
            <a:r>
              <a:rPr lang="nb-NO" b="1" dirty="0">
                <a:solidFill>
                  <a:schemeClr val="bg1"/>
                </a:solidFill>
              </a:rPr>
              <a:t>Oppgaver </a:t>
            </a:r>
          </a:p>
        </p:txBody>
      </p:sp>
    </p:spTree>
    <p:extLst>
      <p:ext uri="{BB962C8B-B14F-4D97-AF65-F5344CB8AC3E}">
        <p14:creationId xmlns:p14="http://schemas.microsoft.com/office/powerpoint/2010/main" val="16850977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63EBB60A-BEEB-FF2E-1A48-BB0230E33430}"/>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2C665A2F-BAB1-CB34-C3A2-8B89C37FAB07}"/>
              </a:ext>
            </a:extLst>
          </p:cNvPr>
          <p:cNvSpPr txBox="1"/>
          <p:nvPr/>
        </p:nvSpPr>
        <p:spPr>
          <a:xfrm>
            <a:off x="1678675" y="1995373"/>
            <a:ext cx="8956667" cy="3785652"/>
          </a:xfrm>
          <a:prstGeom prst="rect">
            <a:avLst/>
          </a:prstGeom>
          <a:noFill/>
        </p:spPr>
        <p:txBody>
          <a:bodyPr wrap="square">
            <a:spAutoFit/>
          </a:bodyPr>
          <a:lstStyle/>
          <a:p>
            <a:pPr>
              <a:buNone/>
            </a:pPr>
            <a:r>
              <a:rPr lang="nb-NO" sz="2000" b="1" dirty="0">
                <a:highlight>
                  <a:srgbClr val="FFFFFF"/>
                </a:highlight>
                <a:ea typeface="+mn-lt"/>
                <a:cs typeface="+mn-lt"/>
              </a:rPr>
              <a:t>Planlagt tidsbruk: 5 minutter</a:t>
            </a:r>
            <a:endParaRPr lang="en-US" sz="2000" b="1" dirty="0">
              <a:ea typeface="+mn-lt"/>
              <a:cs typeface="+mn-lt"/>
            </a:endParaRPr>
          </a:p>
          <a:p>
            <a:pPr>
              <a:buNone/>
            </a:pPr>
            <a:endParaRPr lang="nb-NO" sz="2000" dirty="0">
              <a:highlight>
                <a:srgbClr val="FFFFFF"/>
              </a:highlight>
              <a:ea typeface="+mn-lt"/>
              <a:cs typeface="+mn-lt"/>
            </a:endParaRPr>
          </a:p>
          <a:p>
            <a:r>
              <a:rPr lang="nb-NO" sz="2000" b="1" dirty="0"/>
              <a:t>Jobb individuelt: </a:t>
            </a:r>
          </a:p>
          <a:p>
            <a:r>
              <a:rPr lang="nb-NO" sz="2000" b="1" dirty="0"/>
              <a:t>Skriv ned to tema/læringsaktiviteter som er naturlig knyttet til </a:t>
            </a:r>
            <a:r>
              <a:rPr lang="nb-NO" sz="2000" b="1" dirty="0" err="1"/>
              <a:t>FoL</a:t>
            </a:r>
            <a:r>
              <a:rPr lang="nb-NO" sz="2000" b="1" dirty="0"/>
              <a:t> i ett av fagene dine (Eksempler: samarbeid i gruppearbeid, utholdenhet i matematikk, kildekritikk i samfunnsfag.)</a:t>
            </a:r>
          </a:p>
          <a:p>
            <a:endParaRPr lang="nb-NO" sz="2000" b="1" dirty="0"/>
          </a:p>
          <a:p>
            <a:r>
              <a:rPr lang="nb-NO" sz="2000" b="1" dirty="0"/>
              <a:t>Reflekter kort over hvilke kompetansemål dette henger sammen med?</a:t>
            </a:r>
          </a:p>
          <a:p>
            <a:pPr marL="457200" indent="-457200">
              <a:buFont typeface="+mj-lt"/>
              <a:buAutoNum type="alphaUcPeriod"/>
            </a:pPr>
            <a:endParaRPr lang="nb-NO" sz="2000" b="1" dirty="0"/>
          </a:p>
          <a:p>
            <a:r>
              <a:rPr lang="nb-NO" sz="2000" b="1" dirty="0"/>
              <a:t>Jobb i par og diskuter:</a:t>
            </a:r>
          </a:p>
          <a:p>
            <a:r>
              <a:rPr lang="nb-NO" sz="2000" b="1" dirty="0"/>
              <a:t>Hva ved innholdet i faget gjør at </a:t>
            </a:r>
            <a:r>
              <a:rPr lang="nb-NO" sz="2000" b="1" dirty="0" err="1"/>
              <a:t>FoL</a:t>
            </a:r>
            <a:r>
              <a:rPr lang="nb-NO" sz="2000" b="1" dirty="0"/>
              <a:t> passer naturlig og ikke oppleves som ekstraarbeid?</a:t>
            </a:r>
          </a:p>
        </p:txBody>
      </p:sp>
      <p:sp>
        <p:nvSpPr>
          <p:cNvPr id="9" name="TekstSylinder 8">
            <a:extLst>
              <a:ext uri="{FF2B5EF4-FFF2-40B4-BE49-F238E27FC236}">
                <a16:creationId xmlns:a16="http://schemas.microsoft.com/office/drawing/2014/main" id="{05CC3A0A-3244-029A-2C0D-7608220B27F4}"/>
              </a:ext>
            </a:extLst>
          </p:cNvPr>
          <p:cNvSpPr txBox="1"/>
          <p:nvPr/>
        </p:nvSpPr>
        <p:spPr>
          <a:xfrm>
            <a:off x="1578429" y="628996"/>
            <a:ext cx="9056913" cy="1077218"/>
          </a:xfrm>
          <a:prstGeom prst="rect">
            <a:avLst/>
          </a:prstGeom>
          <a:noFill/>
        </p:spPr>
        <p:txBody>
          <a:bodyPr wrap="square">
            <a:spAutoFit/>
          </a:bodyPr>
          <a:lstStyle/>
          <a:p>
            <a:r>
              <a:rPr lang="nb-NO" sz="3200" b="1" dirty="0"/>
              <a:t>Oppgave 1: Der </a:t>
            </a:r>
            <a:r>
              <a:rPr lang="nb-NO" sz="3200" b="1" dirty="0" err="1"/>
              <a:t>FoL</a:t>
            </a:r>
            <a:r>
              <a:rPr lang="nb-NO" sz="3200" b="1" dirty="0"/>
              <a:t> allerede er innebygd i fagets mål og temaer</a:t>
            </a:r>
            <a:endParaRPr lang="nb-NO" sz="3200" dirty="0"/>
          </a:p>
        </p:txBody>
      </p:sp>
    </p:spTree>
    <p:extLst>
      <p:ext uri="{BB962C8B-B14F-4D97-AF65-F5344CB8AC3E}">
        <p14:creationId xmlns:p14="http://schemas.microsoft.com/office/powerpoint/2010/main" val="33592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8965-13B2-E4B2-A13A-8C5E8A25EE02}"/>
            </a:ext>
          </a:extLst>
        </p:cNvPr>
        <p:cNvGrpSpPr/>
        <p:nvPr/>
      </p:nvGrpSpPr>
      <p:grpSpPr>
        <a:xfrm>
          <a:off x="0" y="0"/>
          <a:ext cx="0" cy="0"/>
          <a:chOff x="0" y="0"/>
          <a:chExt cx="0" cy="0"/>
        </a:xfrm>
      </p:grpSpPr>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ADA06090-26B1-811C-6140-87780703A37F}"/>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077557E2-E478-DAFB-9744-6E799E4862AB}"/>
              </a:ext>
            </a:extLst>
          </p:cNvPr>
          <p:cNvSpPr txBox="1"/>
          <p:nvPr/>
        </p:nvSpPr>
        <p:spPr>
          <a:xfrm>
            <a:off x="1351129" y="905232"/>
            <a:ext cx="10024688" cy="5293757"/>
          </a:xfrm>
          <a:prstGeom prst="rect">
            <a:avLst/>
          </a:prstGeom>
          <a:noFill/>
        </p:spPr>
        <p:txBody>
          <a:bodyPr wrap="square">
            <a:spAutoFit/>
          </a:bodyPr>
          <a:lstStyle/>
          <a:p>
            <a:pPr>
              <a:buNone/>
            </a:pPr>
            <a:r>
              <a:rPr lang="nb-NO" sz="2000" b="1" dirty="0">
                <a:highlight>
                  <a:srgbClr val="FFFFFF"/>
                </a:highlight>
                <a:ea typeface="+mn-lt"/>
                <a:cs typeface="+mn-lt"/>
              </a:rPr>
              <a:t>Planlagt tidsbruk: 10 minutter</a:t>
            </a:r>
            <a:endParaRPr lang="en-US" sz="2000" b="1" dirty="0">
              <a:ea typeface="+mn-lt"/>
              <a:cs typeface="+mn-lt"/>
            </a:endParaRPr>
          </a:p>
          <a:p>
            <a:pPr>
              <a:buNone/>
            </a:pPr>
            <a:endParaRPr lang="nb-NO" sz="2000" dirty="0">
              <a:highlight>
                <a:srgbClr val="FFFFFF"/>
              </a:highlight>
              <a:ea typeface="+mn-lt"/>
              <a:cs typeface="+mn-lt"/>
            </a:endParaRPr>
          </a:p>
          <a:p>
            <a:pPr marL="457200" indent="-457200">
              <a:buFont typeface="+mj-lt"/>
              <a:buAutoNum type="alphaUcPeriod"/>
            </a:pPr>
            <a:r>
              <a:rPr lang="nb-NO" b="1" dirty="0"/>
              <a:t>Jobb i par:</a:t>
            </a:r>
          </a:p>
          <a:p>
            <a:pPr marL="857250" lvl="1" indent="-400050">
              <a:buFont typeface="Arial" panose="020B0604020202020204" pitchFamily="34" charset="0"/>
              <a:buChar char="•"/>
            </a:pPr>
            <a:r>
              <a:rPr lang="nb-NO" b="1" dirty="0"/>
              <a:t>Velg ett faglig tema dere fremover skal jobbe med uansett </a:t>
            </a:r>
            <a:r>
              <a:rPr lang="nb-NO" sz="1600" b="1" i="1" dirty="0"/>
              <a:t>(f.eks. brøk, novelleskriving, fotosyntese)</a:t>
            </a:r>
          </a:p>
          <a:p>
            <a:pPr marL="857250" lvl="1" indent="-400050">
              <a:buFont typeface="Arial" panose="020B0604020202020204" pitchFamily="34" charset="0"/>
              <a:buChar char="•"/>
            </a:pPr>
            <a:r>
              <a:rPr lang="nb-NO" b="1" dirty="0"/>
              <a:t>Snakk kort om hva i dette temaet som kan knyttes til </a:t>
            </a:r>
            <a:r>
              <a:rPr lang="nb-NO" b="1" dirty="0" err="1"/>
              <a:t>FoL</a:t>
            </a:r>
            <a:r>
              <a:rPr lang="nb-NO" b="1" dirty="0"/>
              <a:t> </a:t>
            </a:r>
            <a:r>
              <a:rPr lang="nb-NO" sz="1600" b="1" i="1" dirty="0"/>
              <a:t>(f.eks. samarbeid, kildekritikk, målsetting) </a:t>
            </a:r>
            <a:r>
              <a:rPr lang="nb-NO" b="1" i="1" dirty="0"/>
              <a:t>og </a:t>
            </a:r>
            <a:r>
              <a:rPr lang="nb-NO" b="1" dirty="0"/>
              <a:t>hvor elevene møter dette i sin hverdag </a:t>
            </a:r>
            <a:r>
              <a:rPr lang="nb-NO" sz="1600" b="1" i="1" dirty="0"/>
              <a:t>(f.eks. idrett, vennskap, sosiale medier, lekser, spill …)</a:t>
            </a:r>
            <a:endParaRPr lang="nb-NO" b="1" i="1" dirty="0"/>
          </a:p>
          <a:p>
            <a:pPr marL="914400" lvl="1" indent="-457200">
              <a:buFont typeface="+mj-lt"/>
              <a:buAutoNum type="romanLcPeriod"/>
            </a:pPr>
            <a:endParaRPr lang="nb-NO" b="1" i="1" dirty="0"/>
          </a:p>
          <a:p>
            <a:pPr marL="457200" indent="-457200">
              <a:buFont typeface="+mj-lt"/>
              <a:buAutoNum type="alphaUcPeriod" startAt="2"/>
            </a:pPr>
            <a:r>
              <a:rPr lang="nb-NO" b="1" dirty="0"/>
              <a:t>Jobb i par: </a:t>
            </a:r>
          </a:p>
          <a:p>
            <a:pPr marL="857250" lvl="1" indent="-400050">
              <a:buFont typeface="Arial" panose="020B0604020202020204" pitchFamily="34" charset="0"/>
              <a:buChar char="•"/>
            </a:pPr>
            <a:r>
              <a:rPr lang="nb-NO" b="1" dirty="0"/>
              <a:t>Ta nå utgangspunkt i et faglig tema der det er </a:t>
            </a:r>
            <a:r>
              <a:rPr lang="nb-NO" b="1" u="sng" dirty="0"/>
              <a:t>vanskeligere</a:t>
            </a:r>
            <a:r>
              <a:rPr lang="nb-NO" b="1" dirty="0"/>
              <a:t> å se hvordan </a:t>
            </a:r>
            <a:r>
              <a:rPr lang="nb-NO" b="1" dirty="0" err="1"/>
              <a:t>FoL</a:t>
            </a:r>
            <a:r>
              <a:rPr lang="nb-NO" b="1" dirty="0"/>
              <a:t> kan inkluderes.</a:t>
            </a:r>
          </a:p>
          <a:p>
            <a:pPr marL="857250" lvl="1" indent="-400050">
              <a:buFont typeface="Arial" panose="020B0604020202020204" pitchFamily="34" charset="0"/>
              <a:buChar char="•"/>
            </a:pPr>
            <a:r>
              <a:rPr lang="nb-NO" b="1" dirty="0"/>
              <a:t>Hva gjør dette temaet krevende å koble til </a:t>
            </a:r>
            <a:r>
              <a:rPr lang="nb-NO" b="1" dirty="0" err="1"/>
              <a:t>FoL</a:t>
            </a:r>
            <a:r>
              <a:rPr lang="nb-NO" b="1" dirty="0"/>
              <a:t>?</a:t>
            </a:r>
          </a:p>
          <a:p>
            <a:pPr marL="857250" lvl="1" indent="-400050">
              <a:buFont typeface="Arial" panose="020B0604020202020204" pitchFamily="34" charset="0"/>
              <a:buChar char="•"/>
            </a:pPr>
            <a:r>
              <a:rPr lang="nb-NO" b="1" dirty="0"/>
              <a:t>Diskuter mulige innganger som kan gjøre koblingen mer tydelig </a:t>
            </a:r>
            <a:r>
              <a:rPr lang="nb-NO" sz="1600" b="1" i="1" dirty="0"/>
              <a:t>(f.eks. gjennom arbeidsformer, organisering av elevenes arbeid, valg av oppgaver eller vurdering)</a:t>
            </a:r>
          </a:p>
          <a:p>
            <a:pPr marL="857250" lvl="1" indent="-400050">
              <a:buFont typeface="Arial" panose="020B0604020202020204" pitchFamily="34" charset="0"/>
              <a:buChar char="•"/>
            </a:pPr>
            <a:endParaRPr lang="nb-NO" sz="1600" b="1" i="1" dirty="0"/>
          </a:p>
          <a:p>
            <a:pPr marL="457200" indent="-457200">
              <a:buFont typeface="+mj-lt"/>
              <a:buAutoNum type="alphaUcPeriod" startAt="3"/>
            </a:pPr>
            <a:r>
              <a:rPr lang="nb-NO" b="1" dirty="0"/>
              <a:t>Jobb i par: </a:t>
            </a:r>
          </a:p>
          <a:p>
            <a:pPr marL="857250" lvl="1" indent="-400050">
              <a:buFont typeface="Arial" panose="020B0604020202020204" pitchFamily="34" charset="0"/>
              <a:buChar char="•"/>
            </a:pPr>
            <a:r>
              <a:rPr lang="nb-NO" b="1" dirty="0"/>
              <a:t>Hvilke konkrete grep eller ideer ga dere inspirasjon til egen undervisning?</a:t>
            </a:r>
          </a:p>
          <a:p>
            <a:pPr marL="857250" lvl="1" indent="-400050">
              <a:buFont typeface="Arial" panose="020B0604020202020204" pitchFamily="34" charset="0"/>
              <a:buChar char="•"/>
            </a:pPr>
            <a:r>
              <a:rPr lang="nb-NO" b="1" dirty="0"/>
              <a:t>Hvilke grep kan være relevante på tvers av de fagene du underviser i?</a:t>
            </a:r>
            <a:endParaRPr lang="nb-NO" b="1" i="1" dirty="0"/>
          </a:p>
        </p:txBody>
      </p:sp>
      <p:sp>
        <p:nvSpPr>
          <p:cNvPr id="9" name="TekstSylinder 8">
            <a:extLst>
              <a:ext uri="{FF2B5EF4-FFF2-40B4-BE49-F238E27FC236}">
                <a16:creationId xmlns:a16="http://schemas.microsoft.com/office/drawing/2014/main" id="{FCC55087-F530-A131-6B75-7DAD8E6FA736}"/>
              </a:ext>
            </a:extLst>
          </p:cNvPr>
          <p:cNvSpPr txBox="1"/>
          <p:nvPr/>
        </p:nvSpPr>
        <p:spPr>
          <a:xfrm>
            <a:off x="1567543" y="298347"/>
            <a:ext cx="9056913" cy="584775"/>
          </a:xfrm>
          <a:prstGeom prst="rect">
            <a:avLst/>
          </a:prstGeom>
          <a:noFill/>
        </p:spPr>
        <p:txBody>
          <a:bodyPr wrap="square">
            <a:spAutoFit/>
          </a:bodyPr>
          <a:lstStyle/>
          <a:p>
            <a:r>
              <a:rPr lang="nb-NO" sz="3200" b="1" dirty="0"/>
              <a:t>Oppgave 2: Å gjøre </a:t>
            </a:r>
            <a:r>
              <a:rPr lang="nb-NO" sz="3200" b="1" dirty="0" err="1"/>
              <a:t>FoL</a:t>
            </a:r>
            <a:r>
              <a:rPr lang="nb-NO" sz="3200" b="1" dirty="0"/>
              <a:t> relevant i ulike fag</a:t>
            </a:r>
            <a:endParaRPr lang="nb-NO" sz="3200" dirty="0"/>
          </a:p>
        </p:txBody>
      </p:sp>
    </p:spTree>
    <p:extLst>
      <p:ext uri="{BB962C8B-B14F-4D97-AF65-F5344CB8AC3E}">
        <p14:creationId xmlns:p14="http://schemas.microsoft.com/office/powerpoint/2010/main" val="405321322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7e819-1221-450f-a8a5-a0b26ac061b7">
      <Terms xmlns="http://schemas.microsoft.com/office/infopath/2007/PartnerControls"/>
    </lcf76f155ced4ddcb4097134ff3c332f>
    <TaxCatchAll xmlns="b853394b-6561-44a4-84fa-27a09c0dd2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3964555AFFE64F884EE67E120A9447" ma:contentTypeVersion="16" ma:contentTypeDescription="Opprett et nytt dokument." ma:contentTypeScope="" ma:versionID="79e077ed6e4f003d6992228226b2c6c8">
  <xsd:schema xmlns:xsd="http://www.w3.org/2001/XMLSchema" xmlns:xs="http://www.w3.org/2001/XMLSchema" xmlns:p="http://schemas.microsoft.com/office/2006/metadata/properties" xmlns:ns2="fb17e819-1221-450f-a8a5-a0b26ac061b7" xmlns:ns3="b853394b-6561-44a4-84fa-27a09c0dd23b" targetNamespace="http://schemas.microsoft.com/office/2006/metadata/properties" ma:root="true" ma:fieldsID="5e7fdeab5d0070723b8c368573a622ef" ns2:_="" ns3:_="">
    <xsd:import namespace="fb17e819-1221-450f-a8a5-a0b26ac061b7"/>
    <xsd:import namespace="b853394b-6561-44a4-84fa-27a09c0dd2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7e819-1221-450f-a8a5-a0b26ac06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9e38e3b8-c49d-4d39-b090-a295a8e129e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3394b-6561-44a4-84fa-27a09c0dd23b"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df519172-3b8c-49ab-9a96-5dc6f5998f6b}" ma:internalName="TaxCatchAll" ma:showField="CatchAllData" ma:web="b853394b-6561-44a4-84fa-27a09c0dd2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3C9B4F-7E51-4B23-92F9-2E2F026FB451}">
  <ds:schemaRefs>
    <ds:schemaRef ds:uri="http://schemas.microsoft.com/sharepoint/v3/contenttype/forms"/>
  </ds:schemaRefs>
</ds:datastoreItem>
</file>

<file path=customXml/itemProps2.xml><?xml version="1.0" encoding="utf-8"?>
<ds:datastoreItem xmlns:ds="http://schemas.openxmlformats.org/officeDocument/2006/customXml" ds:itemID="{246BC58C-631A-4376-9CAC-F2CAAA1D2368}">
  <ds:schemaRefs>
    <ds:schemaRef ds:uri="b853394b-6561-44a4-84fa-27a09c0dd23b"/>
    <ds:schemaRef ds:uri="fb17e819-1221-450f-a8a5-a0b26ac061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F097E0-7F66-4EA8-88B8-FCE55E884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7e819-1221-450f-a8a5-a0b26ac061b7"/>
    <ds:schemaRef ds:uri="b853394b-6561-44a4-84fa-27a09c0dd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22</TotalTime>
  <Words>2107</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11</vt:i4>
      </vt:variant>
    </vt:vector>
  </HeadingPairs>
  <TitlesOfParts>
    <vt:vector size="18" baseType="lpstr">
      <vt:lpstr>Aptos</vt:lpstr>
      <vt:lpstr>Aptos Display</vt:lpstr>
      <vt:lpstr>Arial</vt:lpstr>
      <vt:lpstr>Calibri</vt:lpstr>
      <vt:lpstr>Cambria</vt:lpstr>
      <vt:lpstr>Times New Roman</vt:lpstr>
      <vt:lpstr>Office-tema</vt:lpstr>
      <vt:lpstr>Modul 3 Hvordan gjøre folkehelse og livsmestring relevant i fagene?  </vt:lpstr>
      <vt:lpstr>Om arbeidet med folkehelse og livsmestring i spesifikke fag</vt:lpstr>
      <vt:lpstr>Knytte FoL til elevenes hverdagserfaring</vt:lpstr>
      <vt:lpstr>Lærerstyring vs elevenes selvstendighet</vt:lpstr>
      <vt:lpstr>Integrere FoL med fagspesifikt innhold </vt:lpstr>
      <vt:lpstr>Integrere FoL med fagspesifikt innhold </vt:lpstr>
      <vt:lpstr>Oppgaver </vt:lpstr>
      <vt:lpstr>PowerPoint-presentasjon</vt:lpstr>
      <vt:lpstr>PowerPoint-presentasjon</vt:lpstr>
      <vt:lpstr>PowerPoint-presentasjon</vt:lpstr>
      <vt:lpstr>Referanser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Sundgot-Borgen</dc:creator>
  <cp:lastModifiedBy>Cathrine Pedersen / NIFU</cp:lastModifiedBy>
  <cp:revision>2</cp:revision>
  <cp:lastPrinted>2026-01-12T08:54:57Z</cp:lastPrinted>
  <dcterms:created xsi:type="dcterms:W3CDTF">2025-11-21T11:39:06Z</dcterms:created>
  <dcterms:modified xsi:type="dcterms:W3CDTF">2026-02-04T11:30:37Z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0x010100BC3964555AFFE64F884EE67E120A9447</vt:lpwstr>
  </property>
  <property fmtid="{D5CDD505-2E9C-101B-9397-08002B2CF9AE}" pid="3" name="MediaServiceImageTags">
    <vt:lpwstr/>
  </property>
</Properties>
</file>