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6_A6DB6F0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F_AD780AC1.xml" ContentType="application/vnd.ms-powerpoint.comments+xml"/>
  <Override PartName="/ppt/notesSlides/notesSlide5.xml" ContentType="application/vnd.openxmlformats-officedocument.presentationml.notesSlide+xml"/>
  <Override PartName="/ppt/comments/modernComment_129_D46738A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F_A0B415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8" r:id="rId5"/>
    <p:sldId id="294" r:id="rId6"/>
    <p:sldId id="295" r:id="rId7"/>
    <p:sldId id="287" r:id="rId8"/>
    <p:sldId id="297" r:id="rId9"/>
    <p:sldId id="292" r:id="rId10"/>
    <p:sldId id="319" r:id="rId11"/>
    <p:sldId id="316" r:id="rId12"/>
    <p:sldId id="318" r:id="rId13"/>
    <p:sldId id="320" r:id="rId14"/>
    <p:sldId id="321" r:id="rId15"/>
    <p:sldId id="308" r:id="rId16"/>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50D36-819B-7540-8F36-FF10CCF8F74D}">
          <p14:sldIdLst>
            <p14:sldId id="258"/>
          </p14:sldIdLst>
        </p14:section>
        <p14:section name="Untitled Section" id="{6BDC068F-37B5-5446-935D-25B1DA84CCCB}">
          <p14:sldIdLst>
            <p14:sldId id="294"/>
            <p14:sldId id="295"/>
            <p14:sldId id="287"/>
            <p14:sldId id="297"/>
            <p14:sldId id="292"/>
            <p14:sldId id="319"/>
            <p14:sldId id="316"/>
            <p14:sldId id="318"/>
            <p14:sldId id="320"/>
            <p14:sldId id="321"/>
            <p14:sldId id="3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18103-C4A2-9E2B-CE28-536B43590734}" name="Maria Njølstad Vonen" initials="MV" userId="S::maria.njolstad.vonen@nifu.no::231290a9-2b92-425b-8229-93129e30b169" providerId="AD"/>
  <p188:author id="{07F16B1F-E785-14D6-8D75-DF9D794ECF09}" name="Egil Nygaard" initials="EN" userId="S::egilny@uio.no::1e934c39-99ea-4ece-a96e-71ec2fc8e2d4" providerId="AD"/>
  <p188:author id="{D538D149-4258-DDA9-4FF5-13CDDE6E517F}" name="Christine Sundgot Borgen" initials="CB" userId="S::chrissbo_uio.no#ext#@nifu.onmicrosoft.com::52fea995-eb6a-4e34-ac15-d219894c4359" providerId="AD"/>
  <p188:author id="{5A8F1568-9920-D2F7-5264-4AAA2A4F1F1B}" name="Cathrine Pedersen / NIFU" initials="CP" userId="S::cathrine.pedersen@nifu.no::4cef79b2-d71e-44c7-98e7-02567cc239e8" providerId="AD"/>
  <p188:author id="{DFDFD679-3416-7798-7FAB-2DF07F33F39D}" name="Viviana Daza" initials="VD" userId="S::viviana.daza_uis.no#ext#@nifu.onmicrosoft.com::f3db158d-0968-4eac-b0c9-d80bbbc2078e" providerId="AD"/>
  <p188:author id="{2CE57085-689D-7D6C-6C87-8BD4894ABF77}" name="Egil Nygaard" initials="EN" userId="S::egilny_uio.no#ext#@nifu.onmicrosoft.com::4eb1df7c-5bff-45a4-9134-40b02853e200" providerId="AD"/>
  <p188:author id="{89123299-34E0-09B7-42DE-3B0C6627FC8F}" name="Stephan Daus / NIFU" initials="SN" userId="S::stephan.daus@nifu.no::7d5f721f-c7a0-4e47-a147-288111e6901b" providerId="AD"/>
  <p188:author id="{64C92AD1-14C8-796A-4200-EF4919EE48DF}" name="Ronnie Smith" initials="RS" userId="S::ronnie.smith@nifu.no::1952dc6d-b318-42c0-8159-d81a54f65778" providerId="AD"/>
  <p188:author id="{F4174DE0-8EB7-ED44-9373-D54AA266B3E6}" name="Frida Felicia Vennerød-Diesen / NIFU" initials="FN" userId="S::frida.vennerod@nifu.no::41481902-cf40-4998-9305-fe7c70ac10bc" providerId="AD"/>
  <p188:author id="{B7AA57E1-50BE-B2C9-361F-D6D746475987}" name="Christine Sundgot-Borgen" initials="CS" userId="S::chrissbo@uio.no::c8d8bc06-4659-43dc-b90a-a99c01b64d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006" autoAdjust="0"/>
  </p:normalViewPr>
  <p:slideViewPr>
    <p:cSldViewPr snapToGrid="0">
      <p:cViewPr varScale="1">
        <p:scale>
          <a:sx n="30" d="100"/>
          <a:sy n="30" d="100"/>
        </p:scale>
        <p:origin x="122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Pedersen / NIFU" userId="4cef79b2-d71e-44c7-98e7-02567cc239e8" providerId="ADAL" clId="{A5798FF3-17FD-4ED8-8185-BCD36F6631B7}"/>
    <pc:docChg chg="modSld">
      <pc:chgData name="Cathrine Pedersen / NIFU" userId="4cef79b2-d71e-44c7-98e7-02567cc239e8" providerId="ADAL" clId="{A5798FF3-17FD-4ED8-8185-BCD36F6631B7}" dt="2026-02-04T11:29:50.904" v="0" actId="6549"/>
      <pc:docMkLst>
        <pc:docMk/>
      </pc:docMkLst>
      <pc:sldChg chg="modNotesTx">
        <pc:chgData name="Cathrine Pedersen / NIFU" userId="4cef79b2-d71e-44c7-98e7-02567cc239e8" providerId="ADAL" clId="{A5798FF3-17FD-4ED8-8185-BCD36F6631B7}" dt="2026-02-04T11:29:50.904" v="0" actId="6549"/>
        <pc:sldMkLst>
          <pc:docMk/>
          <pc:sldMk cId="168509779" sldId="319"/>
        </pc:sldMkLst>
      </pc:sldChg>
    </pc:docChg>
  </pc:docChgLst>
</pc:chgInfo>
</file>

<file path=ppt/comments/modernComment_11F_AD780AC1.xml><?xml version="1.0" encoding="utf-8"?>
<p188:cmLst xmlns:a="http://schemas.openxmlformats.org/drawingml/2006/main" xmlns:r="http://schemas.openxmlformats.org/officeDocument/2006/relationships" xmlns:p188="http://schemas.microsoft.com/office/powerpoint/2018/8/main">
  <p188:cm id="{64C0CAE9-6BF5-4648-9CCF-790977218C22}" authorId="{DFDFD679-3416-7798-7FAB-2DF07F33F39D}" status="resolved" created="2026-01-07T10:29:41.637" complete="100000">
    <ac:deMkLst xmlns:ac="http://schemas.microsoft.com/office/drawing/2013/main/command">
      <pc:docMk xmlns:pc="http://schemas.microsoft.com/office/powerpoint/2013/main/command"/>
      <pc:sldMk xmlns:pc="http://schemas.microsoft.com/office/powerpoint/2013/main/command" cId="2910325441" sldId="287"/>
      <ac:picMk id="4" creationId="{8247969D-6955-C918-5CA9-3FA9F06EAB9C}"/>
    </ac:deMkLst>
    <p188:replyLst>
      <p188:reply id="{07077C5F-887A-4E8C-BFF8-8DB97DF46BE3}" authorId="{89123299-34E0-09B7-42DE-3B0C6627FC8F}" created="2026-01-07T12:01:42.446">
        <p188:txBody>
          <a:bodyPr/>
          <a:lstStyle/>
          <a:p>
            <a:r>
              <a:rPr lang="nb-NO"/>
              <a:t>Helt enig!</a:t>
            </a:r>
          </a:p>
        </p188:txBody>
      </p188:reply>
      <p188:reply id="{0A9FCCF4-72AA-4DD9-9AB9-DCA513624354}" authorId="{89123299-34E0-09B7-42DE-3B0C6627FC8F}" created="2026-01-07T12:02:32.088">
        <p188:txBody>
          <a:bodyPr/>
          <a:lstStyle/>
          <a:p>
            <a:r>
              <a:rPr lang="nb-NO"/>
              <a:t>Og referanse på toppen kan gjøres mindre fremtredende</a:t>
            </a:r>
          </a:p>
        </p188:txBody>
        <p188:extLst>
          <p:ext xmlns:p="http://schemas.openxmlformats.org/presentationml/2006/main" uri="{57CB4572-C831-44C2-8A1C-0ADB6CCDFE69}">
            <p223:reactions xmlns:p223="http://schemas.microsoft.com/office/powerpoint/2022/03/main">
              <p223:rxn type="👍">
                <p223:instance time="2026-01-07T13:19:42.383" authorId="{DFDFD679-3416-7798-7FAB-2DF07F33F39D}"/>
              </p223:rxn>
            </p223:reactions>
          </p:ext>
        </p188:extLst>
      </p188:reply>
      <p188:reply id="{F0EF9F8A-78A6-4156-8740-93573CDFCBB7}" authorId="{07F16B1F-E785-14D6-8D75-DF9D794ECF09}" created="2026-01-07T13:31:24.424">
        <p188:txBody>
          <a:bodyPr/>
          <a:lstStyle/>
          <a:p>
            <a:r>
              <a:rPr lang="en-GB"/>
              <a:t>Fra Håvard:
Dette er så lite at det er vanskelig å lese, særlig avsnittet øverst. Se på mulighet for å gjøre det større eller kutt/sette inn manuelt i sliden.</a:t>
            </a:r>
          </a:p>
        </p188:txBody>
      </p188:reply>
      <p188:reply id="{7A12A04C-BCB5-48A4-BEB5-5B65A5A77705}" authorId="{07F16B1F-E785-14D6-8D75-DF9D794ECF09}" created="2026-01-07T13:31:53.979">
        <p188:txBody>
          <a:bodyPr/>
          <a:lstStyle/>
          <a:p>
            <a:r>
              <a:rPr lang="en-GB"/>
              <a:t>Enig, kutt ut annen tekst, bare behold figuren</a:t>
            </a:r>
          </a:p>
        </p188:txBody>
      </p188:reply>
      <p188:reply id="{00C8B6ED-B2E8-4CE0-AF37-F98AB11CFBD0}" authorId="{07F16B1F-E785-14D6-8D75-DF9D794ECF09}" created="2026-01-07T14:38:42.903">
        <p188:txBody>
          <a:bodyPr/>
          <a:lstStyle/>
          <a:p>
            <a:r>
              <a:rPr lang="en-GB"/>
              <a:t>Her er sitatet, til senere hvis vi lurer på hva vi har kuttet ut:
“"...når livsmestring faktisk er en del av lærerens undervisning handler det hovedsakelig om at læreren tematiserer faktorer som kan ha betydning for elevenes mestring av eget liv, slik det beskrives i overordnet del av LK20, men uten at undervisningen knyttes til det å håndtere medgang og motgang, personlige eller praktiske utfordringer" (s.53)”</a:t>
            </a:r>
          </a:p>
        </p188:txBody>
      </p188:reply>
      <p188:reply id="{D58421AE-7ADB-465E-AB2E-4720767FF8AC}" authorId="{07F16B1F-E785-14D6-8D75-DF9D794ECF09}" created="2026-01-07T14:39:23.754">
        <p188:txBody>
          <a:bodyPr/>
          <a:lstStyle/>
          <a:p>
            <a:r>
              <a:rPr lang="en-GB"/>
              <a:t>Jeg kuttet også ut teksten over figuren</a:t>
            </a:r>
          </a:p>
        </p188:txBody>
      </p188:reply>
    </p188:replyLst>
    <p188:txBody>
      <a:bodyPr/>
      <a:lstStyle/>
      <a:p>
        <a:r>
          <a:rPr lang="en-US"/>
          <a:t>Vi bør vurdere å bruke bare figuren her uten tekst, for å unngå å overbelaste lysbildet.</a:t>
        </a:r>
      </a:p>
    </p188:txBody>
    <p188:extLst>
      <p:ext xmlns:p="http://schemas.openxmlformats.org/presentationml/2006/main" uri="{57CB4572-C831-44C2-8A1C-0ADB6CCDFE69}">
        <p223:reactions xmlns:p223="http://schemas.microsoft.com/office/powerpoint/2022/03/main">
          <p223:rxn type="👍">
            <p223:instance time="2026-01-07T13:35:33.898" authorId="{33B18103-C4A2-9E2B-CE28-536B43590734}"/>
          </p223:rxn>
        </p223:reactions>
      </p:ext>
    </p188:extLst>
  </p188:cm>
</p188:cmLst>
</file>

<file path=ppt/comments/modernComment_126_A6DB6F08.xml><?xml version="1.0" encoding="utf-8"?>
<p188:cmLst xmlns:a="http://schemas.openxmlformats.org/drawingml/2006/main" xmlns:r="http://schemas.openxmlformats.org/officeDocument/2006/relationships" xmlns:p188="http://schemas.microsoft.com/office/powerpoint/2018/8/main">
  <p188:cm id="{0764EE37-5E37-42E9-91A0-E982B83C49F2}" authorId="{07F16B1F-E785-14D6-8D75-DF9D794ECF09}" status="resolved" created="2026-01-07T13:29:01.707" complete="100000">
    <ac:deMkLst xmlns:ac="http://schemas.microsoft.com/office/drawing/2013/main/command">
      <pc:docMk xmlns:pc="http://schemas.microsoft.com/office/powerpoint/2013/main/command"/>
      <pc:sldMk xmlns:pc="http://schemas.microsoft.com/office/powerpoint/2013/main/command" cId="2799398664" sldId="294"/>
      <ac:picMk id="5" creationId="{73444D9F-3105-7412-1FB0-53D833702B3B}"/>
    </ac:deMkLst>
    <p188:replyLst>
      <p188:reply id="{E296C6E9-F475-4952-824A-27BBA1BF70DE}" authorId="{33B18103-C4A2-9E2B-CE28-536B43590734}" created="2026-01-07T13:31:11.931">
        <p188:txBody>
          <a:bodyPr/>
          <a:lstStyle/>
          <a:p>
            <a:r>
              <a:rPr lang="en-US"/>
              <a:t>Jeg kan heller ikke lesee det</a:t>
            </a:r>
          </a:p>
        </p188:txBody>
      </p188:reply>
      <p188:reply id="{2FB2DD64-D10E-4680-9278-3144BFF31BBA}" authorId="{DFDFD679-3416-7798-7FAB-2DF07F33F39D}" created="2026-01-09T10:23:26.671">
        <p188:txBody>
          <a:bodyPr/>
          <a:lstStyle/>
          <a:p>
            <a:r>
              <a:rPr lang="en-US"/>
              <a:t>Tror at Ronnie skal hjelpe oss med å utforme lysbildene og forbedre bildene, Ikke sant?</a:t>
            </a:r>
          </a:p>
        </p188:txBody>
      </p188:reply>
    </p188:replyLst>
    <p188:txBody>
      <a:bodyPr/>
      <a:lstStyle/>
      <a:p>
        <a:r>
          <a:rPr lang="en-GB"/>
          <a:t>Fra Håvard:
Bildekvaliteten på denne sliden er ganske dårlig. Kan vi få lagt inn noen bilder av høyere kvalitet? Blir fort litt vanskelig å lese</a:t>
        </a:r>
      </a:p>
    </p188:txBody>
  </p188:cm>
  <p188:cm id="{CA7C5205-F0FA-4940-A0F9-57D749DFFBE0}" authorId="{33B18103-C4A2-9E2B-CE28-536B43590734}" status="resolved" created="2026-01-07T13:32:33.171" complete="100000">
    <ac:txMkLst xmlns:ac="http://schemas.microsoft.com/office/drawing/2013/main/command">
      <pc:docMk xmlns:pc="http://schemas.microsoft.com/office/powerpoint/2013/main/command"/>
      <pc:sldMk xmlns:pc="http://schemas.microsoft.com/office/powerpoint/2013/main/command" cId="2799398664" sldId="294"/>
      <ac:spMk id="12" creationId="{FDDFA9C8-66DB-3C32-68D8-96EEF5FBEBA8}"/>
      <ac:txMk cp="81" len="2">
        <ac:context len="85" hash="4227834568"/>
      </ac:txMk>
    </ac:txMkLst>
    <p188:replyLst>
      <p188:reply id="{5F85131B-DA9A-44DE-8F66-59669ECF6FD3}" authorId="{2CE57085-689D-7D6C-6C87-8BD4894ABF77}" created="2026-01-07T18:46:11.882">
        <p188:txBody>
          <a:bodyPr/>
          <a:lstStyle/>
          <a:p>
            <a:r>
              <a:rPr lang="en-US"/>
              <a:t>Endret bort fra å kalle det daglige møter (som kan bety noe annet). Vi har stilt spørsmålet som om arbeidet kan organiseres slik, så tenker det er ok å si at det kan organiseres via hvoran man møter elevene.</a:t>
            </a:r>
          </a:p>
        </p188:txBody>
      </p188:reply>
    </p188:replyLst>
    <p188:txBody>
      <a:bodyPr/>
      <a:lstStyle/>
      <a:p>
        <a:r>
          <a:rPr lang="en-US"/>
          <a:t>Skjønner ikke helt hva dette betyr? daglige møter med elevene vs hvordan de møter elevene på - er det det samme? kan man si at man organiserer arbeid via hvordan man møter elever? </a:t>
        </a:r>
      </a:p>
    </p188:txBody>
  </p188:cm>
  <p188:cm id="{4D8D9969-AFCA-4857-A921-705FA492BCD6}" authorId="{33B18103-C4A2-9E2B-CE28-536B43590734}" status="resolved" created="2026-01-07T13:33:50.706" complete="100000">
    <pc:sldMkLst xmlns:pc="http://schemas.microsoft.com/office/powerpoint/2013/main/command">
      <pc:docMk/>
      <pc:sldMk cId="2799398664" sldId="294"/>
    </pc:sldMkLst>
    <p188:replyLst>
      <p188:reply id="{FF00C0F5-ECEE-4958-8B51-B7BB9D129A61}" authorId="{33B18103-C4A2-9E2B-CE28-536B43590734}" created="2026-01-07T13:34:12.785">
        <p188:txBody>
          <a:bodyPr/>
          <a:lstStyle/>
          <a:p>
            <a:r>
              <a:rPr lang="en-US"/>
              <a:t>altså ha med noe av teksten fra notatene: "Det betyr at temaene i stor grad håndteres i hverdagslige interaksjoner, gjennom klassesamtaler, veiledning, støtte i og utenfor undervisningen og faste rutiner, og dermed er integrert i daglig undervisningspraksis framfor å være avgrenset til enkeltstående undervisningsøkter.​"</a:t>
            </a:r>
          </a:p>
        </p188:txBody>
      </p188:reply>
    </p188:replyLst>
    <p188:txBody>
      <a:bodyPr/>
      <a:lstStyle/>
      <a:p>
        <a:r>
          <a:rPr lang="en-US"/>
          <a:t>Lurer på om jeg også heller ville løftet frem hva det betyr ennå både ha bilde og tekst på sliden</a:t>
        </a:r>
      </a:p>
    </p188:txBody>
  </p188:cm>
  <p188:cm id="{E0C14143-D011-40B6-BB81-44F55DD75CB8}" authorId="{07F16B1F-E785-14D6-8D75-DF9D794ECF09}" status="resolved" created="2026-01-08T08:59:59.957" complete="100000">
    <pc:sldMkLst xmlns:pc="http://schemas.microsoft.com/office/powerpoint/2013/main/command">
      <pc:docMk/>
      <pc:sldMk cId="2799398664" sldId="294"/>
    </pc:sldMkLst>
    <p188:txBody>
      <a:bodyPr/>
      <a:lstStyle/>
      <a:p>
        <a:r>
          <a:rPr lang="en-GB"/>
          <a:t>Fra Hildegunn:
Det børe eksplisitt at det er HeaLS og LIFES undersøkelse (undersøklesen de har svart på), siden det refereres til Educate og EVA2020 sine funn på andre lysbilder</a:t>
        </a:r>
      </a:p>
    </p188:txBody>
    <p188:extLst>
      <p:ext xmlns:p="http://schemas.openxmlformats.org/presentationml/2006/main" uri="{57CB4572-C831-44C2-8A1C-0ADB6CCDFE69}">
        <p223:reactions xmlns:p223="http://schemas.microsoft.com/office/powerpoint/2022/03/main">
          <p223:rxn type="👍">
            <p223:instance time="2026-01-08T11:15:34.076" authorId="{DFDFD679-3416-7798-7FAB-2DF07F33F39D}"/>
          </p223:rxn>
        </p223:reactions>
      </p:ext>
    </p188:extLst>
  </p188:cm>
</p188:cmLst>
</file>

<file path=ppt/comments/modernComment_129_D46738A8.xml><?xml version="1.0" encoding="utf-8"?>
<p188:cmLst xmlns:a="http://schemas.openxmlformats.org/drawingml/2006/main" xmlns:r="http://schemas.openxmlformats.org/officeDocument/2006/relationships" xmlns:p188="http://schemas.microsoft.com/office/powerpoint/2018/8/main">
  <p188:cm id="{189C3C65-0C54-4B06-86D1-3A0585973166}" authorId="{07F16B1F-E785-14D6-8D75-DF9D794ECF09}" status="resolved" created="2026-01-07T13:32:30.398" complete="100000">
    <ac:txMkLst xmlns:ac="http://schemas.microsoft.com/office/drawing/2013/main/command">
      <pc:docMk xmlns:pc="http://schemas.microsoft.com/office/powerpoint/2013/main/command"/>
      <pc:sldMk xmlns:pc="http://schemas.microsoft.com/office/powerpoint/2013/main/command" cId="3563534504" sldId="297"/>
      <ac:spMk id="4" creationId="{6AE62A73-2C57-9C89-2880-B08269261DF9}"/>
      <ac:txMk cp="225" len="15">
        <ac:context len="242" hash="4062731081"/>
      </ac:txMk>
    </ac:txMkLst>
    <p188:txBody>
      <a:bodyPr/>
      <a:lstStyle/>
      <a:p>
        <a:r>
          <a:rPr lang="en-GB"/>
          <a:t>Fra Håvard: 
Lurt å se over og samkjøre hvordan sitatene gjengis, da det gjøres på litt ulike måter nå.</a:t>
        </a:r>
      </a:p>
    </p188:txBody>
    <p188:extLst>
      <p:ext xmlns:p="http://schemas.openxmlformats.org/presentationml/2006/main" uri="{57CB4572-C831-44C2-8A1C-0ADB6CCDFE69}">
        <p223:reactions xmlns:p223="http://schemas.microsoft.com/office/powerpoint/2022/03/main">
          <p223:rxn type="👍">
            <p223:instance time="2026-01-07T13:35:50.195" authorId="{33B18103-C4A2-9E2B-CE28-536B43590734}"/>
          </p223:rxn>
        </p223:reactions>
      </p:ext>
    </p188:extLst>
  </p188:cm>
  <p188:cm id="{BE21B1B5-ECA4-45A6-8D2E-E36895685CE7}" authorId="{2CE57085-689D-7D6C-6C87-8BD4894ABF77}" status="resolved" created="2026-01-07T18:59:14.916" complete="100000">
    <pc:sldMkLst xmlns:pc="http://schemas.microsoft.com/office/powerpoint/2013/main/command">
      <pc:docMk/>
      <pc:sldMk cId="3563534504" sldId="297"/>
    </pc:sldMkLst>
    <p188:replyLst>
      <p188:reply id="{0800FEA0-9D15-4E2F-ADB6-78A5F4EC9262}" authorId="{2CE57085-689D-7D6C-6C87-8BD4894ABF77}" created="2026-01-07T19:05:42.468">
        <p188:txBody>
          <a:bodyPr/>
          <a:lstStyle/>
          <a:p>
            <a:r>
              <a:rPr lang="en-US"/>
              <a:t>Jeg lurer på om det kan være bedre med eksempel om norsk eller matematikk i manus som viser prosenter istedet for antall. Spesielt norsk eksemplet er godt og ekstremt :-) Med 0% planlagt, 29% rapportert etter time, mens observasjon fant FoL i hele 100% av timene.</a:t>
            </a:r>
          </a:p>
        </p188:txBody>
      </p188:reply>
    </p188:replyLst>
    <p188:txBody>
      <a:bodyPr/>
      <a:lstStyle/>
      <a:p>
        <a:r>
          <a:rPr lang="en-US"/>
          <a:t>Fra Stephan:
Tallene 3 og 22 i manus bør visualiseres. Slide bør deles i to, det er to poenger der.</a:t>
        </a:r>
      </a:p>
    </p188:txBody>
  </p188:cm>
  <p188:cm id="{FE679D49-1142-4D8E-B820-7A2ADFCB8753}" authorId="{2CE57085-689D-7D6C-6C87-8BD4894ABF77}" status="resolved" created="2026-01-07T19:02:27.763" complete="100000">
    <pc:sldMkLst xmlns:pc="http://schemas.microsoft.com/office/powerpoint/2013/main/command">
      <pc:docMk/>
      <pc:sldMk cId="3563534504" sldId="297"/>
    </pc:sldMkLst>
    <p188:txBody>
      <a:bodyPr/>
      <a:lstStyle/>
      <a:p>
        <a:r>
          <a:rPr lang="en-US"/>
          <a:t>Sliden viser ett tema, mens manus har også tema om variasjon i dybde. Bør i tilfelle kanskje begge tema inn i sliden?</a:t>
        </a:r>
      </a:p>
    </p188:txBody>
  </p188:cm>
  <p188:cm id="{1AD1EA2D-3F50-4FD5-A124-0944B128B87E}" authorId="{07F16B1F-E785-14D6-8D75-DF9D794ECF09}" status="resolved" created="2026-01-08T09:01:57.495" complete="100000">
    <ac:txMkLst xmlns:ac="http://schemas.microsoft.com/office/drawing/2013/main/command">
      <pc:docMk xmlns:pc="http://schemas.microsoft.com/office/powerpoint/2013/main/command"/>
      <pc:sldMk xmlns:pc="http://schemas.microsoft.com/office/powerpoint/2013/main/command" cId="3563534504" sldId="297"/>
      <ac:spMk id="3" creationId="{475F133B-B504-413E-42CA-E19CEC353B02}"/>
      <ac:txMk cp="0">
        <ac:context len="157" hash="3680225011"/>
      </ac:txMk>
    </ac:txMkLst>
    <p188:pos x="4980940" y="294120"/>
    <p188:txBody>
      <a:bodyPr/>
      <a:lstStyle/>
      <a:p>
        <a:r>
          <a:rPr lang="en-GB"/>
          <a:t>Fra Hildegunn:
Slette (skriv heller Educate i parantes bak overskriften)</a:t>
        </a:r>
      </a:p>
    </p188:txBody>
  </p188:cm>
</p188:cmLst>
</file>

<file path=ppt/comments/modernComment_13F_A0B4153.xml><?xml version="1.0" encoding="utf-8"?>
<p188:cmLst xmlns:a="http://schemas.openxmlformats.org/drawingml/2006/main" xmlns:r="http://schemas.openxmlformats.org/officeDocument/2006/relationships" xmlns:p188="http://schemas.microsoft.com/office/powerpoint/2018/8/main">
  <p188:cm id="{D07E983F-4FC5-485A-AFDC-7DC83A577717}" authorId="{07F16B1F-E785-14D6-8D75-DF9D794ECF09}" status="resolved" created="2026-01-08T08:39:32.566">
    <pc:sldMkLst xmlns:pc="http://schemas.microsoft.com/office/powerpoint/2013/main/command">
      <pc:docMk/>
      <pc:sldMk cId="1967084239" sldId="258"/>
    </pc:sldMkLst>
    <p188:txBody>
      <a:bodyPr/>
      <a:lstStyle/>
      <a:p>
        <a:r>
          <a:rPr lang="en-GB"/>
          <a:t>Fra Lisbeth:
Tittelen modul 1 bør endres. Vanskelig å forstå og lite inspirerende. Er litt forskeraktig med opplevd kapasitet. Lage som spørsmål? F.eks. hvordan prioritere tid?</a:t>
        </a:r>
      </a:p>
    </p188:txBody>
  </p188:cm>
  <p188:cm id="{BEA20BFA-0E38-4847-8C23-010433128C44}" authorId="{07F16B1F-E785-14D6-8D75-DF9D794ECF09}" status="resolved" created="2026-01-08T11:49:15.652">
    <pc:sldMkLst xmlns:pc="http://schemas.microsoft.com/office/powerpoint/2013/main/command">
      <pc:docMk/>
      <pc:sldMk cId="1967084239" sldId="258"/>
    </pc:sldMkLst>
    <p188:txBody>
      <a:bodyPr/>
      <a:lstStyle/>
      <a:p>
        <a:r>
          <a:rPr lang="en-GB"/>
          <a:t>Fra Asgeir:
Jeg synes navnet på modul 1 kanskje kan virke litt vanskelig å forstå. Det er viktig at lærere og andre ansatte ser en relevans til det som jobbes med til hverdagen, og personlig tror jeg kanskje at en sånn tittel ville gjort at jeg ville tenkt at dette her var noe «tredd over hodet på meg». Synes de 2 andre modulene har bedre navn.</a:t>
        </a:r>
      </a:p>
    </p188:txBody>
  </p188:cm>
  <p188:cm id="{FF9A4AD8-470A-4066-93F5-CC6B57DF4A23}" authorId="{07F16B1F-E785-14D6-8D75-DF9D794ECF09}" status="resolved" created="2026-01-08T12:33:05.182">
    <pc:sldMkLst xmlns:pc="http://schemas.microsoft.com/office/powerpoint/2013/main/command">
      <pc:docMk/>
      <pc:sldMk cId="1967084239" sldId="258"/>
    </pc:sldMkLst>
    <p188:replyLst>
      <p188:reply id="{447A1FB0-57B5-4DE5-B8D5-0FB7B36F91DB}" authorId="{DFDFD679-3416-7798-7FAB-2DF07F33F39D}" created="2026-01-09T10:59:54.660">
        <p188:txBody>
          <a:bodyPr/>
          <a:lstStyle/>
          <a:p>
            <a:r>
              <a:rPr lang="en-US"/>
              <a:t>Om vi inkluderer "hva det er", er det da lurt å skrive en kort sitat / formulering fra LK20 om FoL? Selv om mange lærere er kjent med dette, kan presiseringen bidra til å friske opp forståelsen og innlede det som et tverrfaglig tema o en del av fag (mtp Lisbeths kommentar). </a:t>
            </a:r>
          </a:p>
        </p188:txBody>
      </p188:reply>
      <p188:reply id="{482396AD-1D9C-4EE5-A758-632EC0CBE69E}" authorId="{07F16B1F-E785-14D6-8D75-DF9D794ECF09}" created="2026-01-09T11:55:36.932">
        <p188:txBody>
          <a:bodyPr/>
          <a:lstStyle/>
          <a:p>
            <a:r>
              <a:rPr lang="en-GB"/>
              <a:t>Vurdere om ny slide om FoL før vi presenterer våre resultater og flytte slide 5 tilsvarende. Og tema der er hvordan tolke og hva er FoL.</a:t>
            </a:r>
          </a:p>
        </p188:txBody>
      </p188:reply>
    </p188:replyLst>
    <p188:txBody>
      <a:bodyPr/>
      <a:lstStyle/>
      <a:p>
        <a:r>
          <a:rPr lang="en-GB"/>
          <a:t>Forslag til alternativ tittel:
Folkehelse og livsmestring: Hva er det og hva skal prioriteres?
Krever at vi starter med å si noe mer om hva FoL, f.eks. Lisbeth sitt forslag om å spesifisere at inneholder både tverrfaglige arbeid og arbeid I hvert enkelt fag.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C150F9C0-EE17-4188-8784-C43AF07DC0FC}" type="datetimeFigureOut">
              <a:rPr lang="nb-NO" smtClean="0"/>
              <a:t>04.02.2026</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1C14E03E-B7C1-4EEE-B2F4-2626E8E4B29A}" type="slidenum">
              <a:rPr lang="nb-NO" smtClean="0"/>
              <a:t>‹#›</a:t>
            </a:fld>
            <a:endParaRPr lang="nb-NO"/>
          </a:p>
        </p:txBody>
      </p:sp>
    </p:spTree>
    <p:extLst>
      <p:ext uri="{BB962C8B-B14F-4D97-AF65-F5344CB8AC3E}">
        <p14:creationId xmlns:p14="http://schemas.microsoft.com/office/powerpoint/2010/main" val="405321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Forskningsprosjektene </a:t>
            </a:r>
            <a:r>
              <a:rPr lang="nb-NO" err="1"/>
              <a:t>HeaLS</a:t>
            </a:r>
            <a:r>
              <a:rPr lang="nb-NO"/>
              <a:t> og LIFE undersøker begge hvordan folkehelse og livsmestring praktiseres i skolen i dag. Vi undersøker også om dette påvirker elevene positivt i dag og i fremtiden som unge voksne. </a:t>
            </a:r>
          </a:p>
          <a:p>
            <a:endParaRPr lang="nb-NO"/>
          </a:p>
          <a:p>
            <a:r>
              <a:rPr lang="nb-NO"/>
              <a:t>I denne modulen vil vi snakke om hva det er og hvordan skolen kan støtte elevenes folkehelse og livsmestring. Vi deler også funn fra vår spørreundersøkelse der nesten 2000 lærere deltok. </a:t>
            </a:r>
          </a:p>
          <a:p>
            <a:endParaRPr lang="nb-NO"/>
          </a:p>
          <a:p>
            <a:endParaRPr lang="nb-NO"/>
          </a:p>
        </p:txBody>
      </p:sp>
      <p:sp>
        <p:nvSpPr>
          <p:cNvPr id="4" name="Plassholder for lysbildenummer 3"/>
          <p:cNvSpPr>
            <a:spLocks noGrp="1"/>
          </p:cNvSpPr>
          <p:nvPr>
            <p:ph type="sldNum" sz="quarter" idx="5"/>
          </p:nvPr>
        </p:nvSpPr>
        <p:spPr/>
        <p:txBody>
          <a:bodyPr/>
          <a:lstStyle/>
          <a:p>
            <a:fld id="{1C14E03E-B7C1-4EEE-B2F4-2626E8E4B29A}" type="slidenum">
              <a:rPr lang="nb-NO" smtClean="0"/>
              <a:t>1</a:t>
            </a:fld>
            <a:endParaRPr lang="nb-NO"/>
          </a:p>
        </p:txBody>
      </p:sp>
    </p:spTree>
    <p:extLst>
      <p:ext uri="{BB962C8B-B14F-4D97-AF65-F5344CB8AC3E}">
        <p14:creationId xmlns:p14="http://schemas.microsoft.com/office/powerpoint/2010/main" val="323685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705F-55F3-0DB3-0709-F4EECC845EA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878ED93-CF3D-F152-B578-09CF743A6EF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905821C-C321-1EA8-72A6-5D3195F5C79F}"/>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C8097ECF-01C6-0B90-71D5-4E1B95CFCBF9}"/>
              </a:ext>
            </a:extLst>
          </p:cNvPr>
          <p:cNvSpPr>
            <a:spLocks noGrp="1"/>
          </p:cNvSpPr>
          <p:nvPr>
            <p:ph type="sldNum" sz="quarter" idx="5"/>
          </p:nvPr>
        </p:nvSpPr>
        <p:spPr/>
        <p:txBody>
          <a:bodyPr/>
          <a:lstStyle/>
          <a:p>
            <a:fld id="{1C14E03E-B7C1-4EEE-B2F4-2626E8E4B29A}" type="slidenum">
              <a:rPr lang="nb-NO" smtClean="0"/>
              <a:t>11</a:t>
            </a:fld>
            <a:endParaRPr lang="nb-NO"/>
          </a:p>
        </p:txBody>
      </p:sp>
    </p:spTree>
    <p:extLst>
      <p:ext uri="{BB962C8B-B14F-4D97-AF65-F5344CB8AC3E}">
        <p14:creationId xmlns:p14="http://schemas.microsoft.com/office/powerpoint/2010/main" val="419713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4E03E-B7C1-4EEE-B2F4-2626E8E4B29A}" type="slidenum">
              <a:rPr lang="nb-NO" smtClean="0"/>
              <a:t>12</a:t>
            </a:fld>
            <a:endParaRPr lang="nb-NO"/>
          </a:p>
        </p:txBody>
      </p:sp>
    </p:spTree>
    <p:extLst>
      <p:ext uri="{BB962C8B-B14F-4D97-AF65-F5344CB8AC3E}">
        <p14:creationId xmlns:p14="http://schemas.microsoft.com/office/powerpoint/2010/main" val="286584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a:t>Lærere fikk spørsmål om hvordan de organiserte arbeidet med folkehelse og livsmestring. Her finner vi at over totredeler svarer at dette er noe de gjør gjennom  måten de møter elevene på – både i undervisningen og utenom.</a:t>
            </a:r>
          </a:p>
          <a:p>
            <a:endParaRPr lang="nb-NO" noProof="0"/>
          </a:p>
          <a:p>
            <a:r>
              <a:rPr lang="nb-NO"/>
              <a:t>Dette tyder på at arbeidet med folkehelse og livsmestring i stor grad håndteres i hverdagslige interaksjon med elevene. Det kan dreie seg om klassesamtaler, veiledning, samtaler i skoletiden og digitalt. Dette innebærer at arbeidet er integrert i skolehverdagen og ikke er avgrenset til enkeltstående undervisningstemaer eller -økter.</a:t>
            </a:r>
            <a:endParaRPr lang="nb-NO" noProof="0"/>
          </a:p>
        </p:txBody>
      </p:sp>
      <p:sp>
        <p:nvSpPr>
          <p:cNvPr id="4" name="Slide Number Placeholder 3"/>
          <p:cNvSpPr>
            <a:spLocks noGrp="1"/>
          </p:cNvSpPr>
          <p:nvPr>
            <p:ph type="sldNum" sz="quarter" idx="5"/>
          </p:nvPr>
        </p:nvSpPr>
        <p:spPr/>
        <p:txBody>
          <a:bodyPr/>
          <a:lstStyle/>
          <a:p>
            <a:fld id="{1C14E03E-B7C1-4EEE-B2F4-2626E8E4B29A}" type="slidenum">
              <a:rPr lang="nb-NO" smtClean="0"/>
              <a:t>2</a:t>
            </a:fld>
            <a:endParaRPr lang="nb-NO"/>
          </a:p>
        </p:txBody>
      </p:sp>
    </p:spTree>
    <p:extLst>
      <p:ext uri="{BB962C8B-B14F-4D97-AF65-F5344CB8AC3E}">
        <p14:creationId xmlns:p14="http://schemas.microsoft.com/office/powerpoint/2010/main" val="203793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dirty="0"/>
              <a:t>I underkant av halvparten svarer at arbeidet med folkehelse og livsmestring i </a:t>
            </a:r>
            <a:r>
              <a:rPr lang="nb-NO" dirty="0"/>
              <a:t>stor grad organiseres</a:t>
            </a:r>
            <a:r>
              <a:rPr lang="nb-NO" noProof="0" dirty="0"/>
              <a:t> som tverrfaglig undervisning. Dette kan være som et tverrfaglig prosjekt over tid. Det kan også være som en tverrfaglig økt, temadag eller en temauka.</a:t>
            </a:r>
          </a:p>
        </p:txBody>
      </p:sp>
      <p:sp>
        <p:nvSpPr>
          <p:cNvPr id="4" name="Slide Number Placeholder 3"/>
          <p:cNvSpPr>
            <a:spLocks noGrp="1"/>
          </p:cNvSpPr>
          <p:nvPr>
            <p:ph type="sldNum" sz="quarter" idx="5"/>
          </p:nvPr>
        </p:nvSpPr>
        <p:spPr/>
        <p:txBody>
          <a:bodyPr/>
          <a:lstStyle/>
          <a:p>
            <a:fld id="{1C14E03E-B7C1-4EEE-B2F4-2626E8E4B29A}" type="slidenum">
              <a:rPr lang="nb-NO" smtClean="0"/>
              <a:t>3</a:t>
            </a:fld>
            <a:endParaRPr lang="nb-NO"/>
          </a:p>
        </p:txBody>
      </p:sp>
    </p:spTree>
    <p:extLst>
      <p:ext uri="{BB962C8B-B14F-4D97-AF65-F5344CB8AC3E}">
        <p14:creationId xmlns:p14="http://schemas.microsoft.com/office/powerpoint/2010/main" val="220947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Forskningsprosjektet EDUCATE peker på tre </a:t>
            </a:r>
            <a:r>
              <a:rPr lang="nb-NO" err="1"/>
              <a:t>hovedpraksiser</a:t>
            </a:r>
            <a:r>
              <a:rPr lang="nb-NO"/>
              <a:t> som representerer relativt ulike måter å arbeide med livsmestring på.</a:t>
            </a:r>
            <a:endParaRPr lang="en-US"/>
          </a:p>
          <a:p>
            <a:endParaRPr lang="nb-NO"/>
          </a:p>
          <a:p>
            <a:r>
              <a:rPr lang="nb-NO"/>
              <a:t>Den første handler om å integrere livsmestring i selve faginnholdet. Det vil si at læreren utformer undervisningsopplegg som kobler faglige begreper og ferdigheter til elevenes hverdag, reelle livssituasjoner og personlige utfordringer.</a:t>
            </a:r>
          </a:p>
          <a:p>
            <a:endParaRPr lang="nb-NO"/>
          </a:p>
          <a:p>
            <a:r>
              <a:rPr lang="nb-NO"/>
              <a:t>Den andre praksisen er et målrettet fokus på elevenes faglige mestring der læreren setter mål som ikke bare vurderer kunnskap, men også utvikler elevenes evne til å møte motgang, håndtere oppgaver og reflektere over egne framganger.</a:t>
            </a:r>
          </a:p>
          <a:p>
            <a:endParaRPr lang="nb-NO">
              <a:cs typeface="+mn-lt"/>
            </a:endParaRPr>
          </a:p>
          <a:p>
            <a:r>
              <a:rPr lang="nb-NO">
                <a:solidFill>
                  <a:srgbClr val="000000"/>
                </a:solidFill>
              </a:rPr>
              <a:t>Den tredje praksisen understreker at et inkluderende læringsmiljø er nødvendig for livsmestring. Læring skjer i et komplekst, fysisk, sosialt og digitalt rom hvor elever prøver roller og øver samhandling i trygge rammer.</a:t>
            </a:r>
            <a:endParaRPr lang="nb-NO"/>
          </a:p>
          <a:p>
            <a:endParaRPr lang="nb-NO"/>
          </a:p>
          <a:p>
            <a:endParaRPr lang="nb-NO"/>
          </a:p>
          <a:p>
            <a:endParaRPr lang="nb-NO"/>
          </a:p>
          <a:p>
            <a:endParaRPr lang="nb-NO"/>
          </a:p>
          <a:p>
            <a:endParaRPr lang="nb-NO"/>
          </a:p>
          <a:p>
            <a:r>
              <a:rPr lang="nb-NO" err="1"/>
              <a:t>Ca</a:t>
            </a:r>
            <a:r>
              <a:rPr lang="nb-NO"/>
              <a:t> 1 minutt og 50 sekunder</a:t>
            </a:r>
          </a:p>
          <a:p>
            <a:endParaRPr lang="nb-NO"/>
          </a:p>
          <a:p>
            <a:endParaRPr lang="nb-NO"/>
          </a:p>
          <a:p>
            <a:pPr marL="171450" indent="-171450">
              <a:buAutoNum type="arabicPeriod"/>
            </a:pPr>
            <a:endParaRPr lang="nb-NO"/>
          </a:p>
        </p:txBody>
      </p:sp>
      <p:sp>
        <p:nvSpPr>
          <p:cNvPr id="4" name="Slide Number Placeholder 3"/>
          <p:cNvSpPr>
            <a:spLocks noGrp="1"/>
          </p:cNvSpPr>
          <p:nvPr>
            <p:ph type="sldNum" sz="quarter" idx="5"/>
          </p:nvPr>
        </p:nvSpPr>
        <p:spPr/>
        <p:txBody>
          <a:bodyPr/>
          <a:lstStyle/>
          <a:p>
            <a:fld id="{1C14E03E-B7C1-4EEE-B2F4-2626E8E4B29A}" type="slidenum">
              <a:rPr lang="nb-NO" smtClean="0"/>
              <a:t>4</a:t>
            </a:fld>
            <a:endParaRPr lang="nb-NO"/>
          </a:p>
        </p:txBody>
      </p:sp>
    </p:spTree>
    <p:extLst>
      <p:ext uri="{BB962C8B-B14F-4D97-AF65-F5344CB8AC3E}">
        <p14:creationId xmlns:p14="http://schemas.microsoft.com/office/powerpoint/2010/main" val="428187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Forskningsprosjektet</a:t>
            </a:r>
            <a:r>
              <a:rPr lang="en-US"/>
              <a:t> EDUCATE </a:t>
            </a:r>
            <a:r>
              <a:rPr lang="en-US" err="1"/>
              <a:t>finner</a:t>
            </a:r>
            <a:r>
              <a:rPr lang="en-US"/>
              <a:t> et </a:t>
            </a:r>
            <a:r>
              <a:rPr lang="en-US" err="1"/>
              <a:t>klart</a:t>
            </a:r>
            <a:r>
              <a:rPr lang="en-US"/>
              <a:t> </a:t>
            </a:r>
            <a:r>
              <a:rPr lang="en-US" err="1"/>
              <a:t>mønster</a:t>
            </a:r>
            <a:r>
              <a:rPr lang="en-US"/>
              <a:t>: </a:t>
            </a:r>
            <a:r>
              <a:rPr lang="en-US" err="1"/>
              <a:t>lærere</a:t>
            </a:r>
            <a:r>
              <a:rPr lang="en-US"/>
              <a:t> </a:t>
            </a:r>
            <a:r>
              <a:rPr lang="en-US" err="1"/>
              <a:t>planlegger</a:t>
            </a:r>
            <a:r>
              <a:rPr lang="en-US"/>
              <a:t> </a:t>
            </a:r>
            <a:r>
              <a:rPr lang="en-US" err="1"/>
              <a:t>sjelden</a:t>
            </a:r>
            <a:r>
              <a:rPr lang="en-US"/>
              <a:t> </a:t>
            </a:r>
            <a:r>
              <a:rPr lang="en-US" err="1"/>
              <a:t>livsmestring</a:t>
            </a:r>
            <a:r>
              <a:rPr lang="en-US"/>
              <a:t> </a:t>
            </a:r>
            <a:r>
              <a:rPr lang="en-US" err="1"/>
              <a:t>eksplisitt</a:t>
            </a:r>
            <a:r>
              <a:rPr lang="en-US"/>
              <a:t>, men </a:t>
            </a:r>
            <a:r>
              <a:rPr lang="en-US" err="1"/>
              <a:t>gjenkjenner</a:t>
            </a:r>
            <a:r>
              <a:rPr lang="en-US"/>
              <a:t> det </a:t>
            </a:r>
            <a:r>
              <a:rPr lang="en-US" err="1"/>
              <a:t>i</a:t>
            </a:r>
            <a:r>
              <a:rPr lang="en-US"/>
              <a:t> </a:t>
            </a:r>
            <a:r>
              <a:rPr lang="en-US" err="1"/>
              <a:t>etterkant</a:t>
            </a:r>
            <a:r>
              <a:rPr lang="en-US"/>
              <a:t> av </a:t>
            </a:r>
            <a:r>
              <a:rPr lang="en-US" err="1"/>
              <a:t>timene</a:t>
            </a:r>
            <a:r>
              <a:rPr lang="en-US"/>
              <a:t>. Her er </a:t>
            </a:r>
            <a:r>
              <a:rPr lang="en-US" err="1"/>
              <a:t>noen</a:t>
            </a:r>
            <a:r>
              <a:rPr lang="en-US"/>
              <a:t> </a:t>
            </a:r>
            <a:r>
              <a:rPr lang="en-US" err="1"/>
              <a:t>eksempler</a:t>
            </a:r>
            <a:r>
              <a:rPr lang="en-US"/>
              <a:t>:</a:t>
            </a:r>
          </a:p>
          <a:p>
            <a:endParaRPr lang="en-US"/>
          </a:p>
          <a:p>
            <a:r>
              <a:rPr lang="en-US"/>
              <a:t>I </a:t>
            </a:r>
            <a:r>
              <a:rPr lang="en-US" err="1"/>
              <a:t>matematikk</a:t>
            </a:r>
            <a:r>
              <a:rPr lang="en-US"/>
              <a:t> </a:t>
            </a:r>
            <a:r>
              <a:rPr lang="en-US" err="1"/>
              <a:t>planla</a:t>
            </a:r>
            <a:r>
              <a:rPr lang="en-US"/>
              <a:t> </a:t>
            </a:r>
            <a:r>
              <a:rPr lang="en-US" err="1"/>
              <a:t>svært</a:t>
            </a:r>
            <a:r>
              <a:rPr lang="en-US"/>
              <a:t> </a:t>
            </a:r>
            <a:r>
              <a:rPr lang="en-US" err="1"/>
              <a:t>få</a:t>
            </a:r>
            <a:r>
              <a:rPr lang="en-US"/>
              <a:t> av </a:t>
            </a:r>
            <a:r>
              <a:rPr lang="en-US" err="1"/>
              <a:t>lærerne</a:t>
            </a:r>
            <a:r>
              <a:rPr lang="en-US"/>
              <a:t> å </a:t>
            </a:r>
            <a:r>
              <a:rPr lang="en-US" err="1"/>
              <a:t>undervise</a:t>
            </a:r>
            <a:r>
              <a:rPr lang="en-US"/>
              <a:t> om </a:t>
            </a:r>
            <a:r>
              <a:rPr lang="en-US" err="1"/>
              <a:t>livsmestring</a:t>
            </a:r>
            <a:r>
              <a:rPr lang="en-US"/>
              <a:t>. </a:t>
            </a:r>
            <a:r>
              <a:rPr lang="en-US" err="1"/>
              <a:t>Undervisningsøkten</a:t>
            </a:r>
            <a:r>
              <a:rPr lang="en-US"/>
              <a:t> </a:t>
            </a:r>
            <a:r>
              <a:rPr lang="en-US" err="1"/>
              <a:t>ble</a:t>
            </a:r>
            <a:r>
              <a:rPr lang="en-US"/>
              <a:t> </a:t>
            </a:r>
            <a:r>
              <a:rPr lang="en-US" err="1"/>
              <a:t>deretter</a:t>
            </a:r>
            <a:r>
              <a:rPr lang="en-US"/>
              <a:t> </a:t>
            </a:r>
            <a:r>
              <a:rPr lang="en-US" err="1"/>
              <a:t>filmet</a:t>
            </a:r>
            <a:r>
              <a:rPr lang="en-US"/>
              <a:t> </a:t>
            </a:r>
            <a:r>
              <a:rPr lang="en-US" err="1"/>
              <a:t>og</a:t>
            </a:r>
            <a:r>
              <a:rPr lang="en-US"/>
              <a:t> </a:t>
            </a:r>
            <a:r>
              <a:rPr lang="en-US" err="1"/>
              <a:t>analysert</a:t>
            </a:r>
            <a:r>
              <a:rPr lang="en-US"/>
              <a:t>. Etter </a:t>
            </a:r>
            <a:r>
              <a:rPr lang="en-US" err="1"/>
              <a:t>økten</a:t>
            </a:r>
            <a:r>
              <a:rPr lang="en-US"/>
              <a:t> </a:t>
            </a:r>
            <a:r>
              <a:rPr lang="en-US" err="1"/>
              <a:t>svarte</a:t>
            </a:r>
            <a:r>
              <a:rPr lang="en-US"/>
              <a:t> over </a:t>
            </a:r>
            <a:r>
              <a:rPr lang="en-US" err="1"/>
              <a:t>halvparten</a:t>
            </a:r>
            <a:r>
              <a:rPr lang="en-US"/>
              <a:t> av </a:t>
            </a:r>
            <a:r>
              <a:rPr lang="en-US" err="1"/>
              <a:t>lærerne</a:t>
            </a:r>
            <a:r>
              <a:rPr lang="en-US"/>
              <a:t> at </a:t>
            </a:r>
            <a:r>
              <a:rPr lang="en-US" err="1"/>
              <a:t>livsmestring</a:t>
            </a:r>
            <a:r>
              <a:rPr lang="en-US"/>
              <a:t> </a:t>
            </a:r>
            <a:r>
              <a:rPr lang="en-US" err="1"/>
              <a:t>kom</a:t>
            </a:r>
            <a:r>
              <a:rPr lang="en-US"/>
              <a:t> </a:t>
            </a:r>
            <a:r>
              <a:rPr lang="en-US" err="1"/>
              <a:t>opp</a:t>
            </a:r>
            <a:r>
              <a:rPr lang="en-US"/>
              <a:t> </a:t>
            </a:r>
            <a:r>
              <a:rPr lang="en-US" err="1"/>
              <a:t>som</a:t>
            </a:r>
            <a:r>
              <a:rPr lang="en-US"/>
              <a:t> et </a:t>
            </a:r>
            <a:r>
              <a:rPr lang="en-US" err="1"/>
              <a:t>tema</a:t>
            </a:r>
            <a:r>
              <a:rPr lang="en-US"/>
              <a:t> </a:t>
            </a:r>
            <a:r>
              <a:rPr lang="en-US" err="1"/>
              <a:t>mer</a:t>
            </a:r>
            <a:r>
              <a:rPr lang="en-US"/>
              <a:t> </a:t>
            </a:r>
            <a:r>
              <a:rPr lang="en-US" err="1"/>
              <a:t>spontant</a:t>
            </a:r>
            <a:r>
              <a:rPr lang="en-US"/>
              <a:t> under </a:t>
            </a:r>
            <a:r>
              <a:rPr lang="en-US" err="1"/>
              <a:t>økten</a:t>
            </a:r>
            <a:r>
              <a:rPr lang="en-US"/>
              <a:t>. Da </a:t>
            </a:r>
            <a:r>
              <a:rPr lang="en-US" err="1"/>
              <a:t>forskerne</a:t>
            </a:r>
            <a:r>
              <a:rPr lang="en-US"/>
              <a:t> </a:t>
            </a:r>
            <a:r>
              <a:rPr lang="en-US" err="1"/>
              <a:t>analyserte</a:t>
            </a:r>
            <a:r>
              <a:rPr lang="en-US"/>
              <a:t> </a:t>
            </a:r>
            <a:r>
              <a:rPr lang="en-US" err="1"/>
              <a:t>opptak</a:t>
            </a:r>
            <a:r>
              <a:rPr lang="en-US"/>
              <a:t> av same </a:t>
            </a:r>
            <a:r>
              <a:rPr lang="en-US" err="1"/>
              <a:t>økt</a:t>
            </a:r>
            <a:r>
              <a:rPr lang="en-US"/>
              <a:t>, </a:t>
            </a:r>
            <a:r>
              <a:rPr lang="en-US" err="1"/>
              <a:t>fant</a:t>
            </a:r>
            <a:r>
              <a:rPr lang="en-US"/>
              <a:t> de at hele </a:t>
            </a:r>
            <a:r>
              <a:rPr lang="en-US" err="1"/>
              <a:t>tre</a:t>
            </a:r>
            <a:r>
              <a:rPr lang="en-US"/>
              <a:t> </a:t>
            </a:r>
            <a:r>
              <a:rPr lang="en-US" err="1"/>
              <a:t>fjerdedel</a:t>
            </a:r>
            <a:r>
              <a:rPr lang="en-US"/>
              <a:t> </a:t>
            </a:r>
            <a:r>
              <a:rPr lang="en-US" err="1"/>
              <a:t>inkluderte</a:t>
            </a:r>
            <a:r>
              <a:rPr lang="en-US"/>
              <a:t> </a:t>
            </a:r>
            <a:r>
              <a:rPr lang="en-US" err="1"/>
              <a:t>livsmestring</a:t>
            </a:r>
            <a:r>
              <a:rPr lang="en-US"/>
              <a:t>.</a:t>
            </a:r>
          </a:p>
          <a:p>
            <a:endParaRPr lang="en-US"/>
          </a:p>
          <a:p>
            <a:r>
              <a:rPr lang="en-US"/>
              <a:t>I </a:t>
            </a:r>
            <a:r>
              <a:rPr lang="en-US" err="1"/>
              <a:t>norsk</a:t>
            </a:r>
            <a:r>
              <a:rPr lang="en-US"/>
              <a:t> </a:t>
            </a:r>
            <a:r>
              <a:rPr lang="en-US" err="1"/>
              <a:t>svarte</a:t>
            </a:r>
            <a:r>
              <a:rPr lang="en-US"/>
              <a:t> </a:t>
            </a:r>
            <a:r>
              <a:rPr lang="en-US" err="1"/>
              <a:t>ingen</a:t>
            </a:r>
            <a:r>
              <a:rPr lang="en-US"/>
              <a:t> av </a:t>
            </a:r>
            <a:r>
              <a:rPr lang="en-US" err="1"/>
              <a:t>lærerne</a:t>
            </a:r>
            <a:r>
              <a:rPr lang="en-US"/>
              <a:t> at de </a:t>
            </a:r>
            <a:r>
              <a:rPr lang="en-US" err="1"/>
              <a:t>hadde</a:t>
            </a:r>
            <a:r>
              <a:rPr lang="en-US"/>
              <a:t> </a:t>
            </a:r>
            <a:r>
              <a:rPr lang="en-US" err="1"/>
              <a:t>planlagt</a:t>
            </a:r>
            <a:r>
              <a:rPr lang="en-US"/>
              <a:t> å </a:t>
            </a:r>
            <a:r>
              <a:rPr lang="en-US" err="1"/>
              <a:t>snakke</a:t>
            </a:r>
            <a:r>
              <a:rPr lang="en-US"/>
              <a:t> om </a:t>
            </a:r>
            <a:r>
              <a:rPr lang="en-US" err="1"/>
              <a:t>livsmestring</a:t>
            </a:r>
            <a:r>
              <a:rPr lang="en-US"/>
              <a:t>. </a:t>
            </a:r>
            <a:r>
              <a:rPr lang="en-US" err="1"/>
              <a:t>Rundt</a:t>
            </a:r>
            <a:r>
              <a:rPr lang="en-US"/>
              <a:t> </a:t>
            </a:r>
            <a:r>
              <a:rPr lang="en-US" err="1"/>
              <a:t>en</a:t>
            </a:r>
            <a:r>
              <a:rPr lang="en-US"/>
              <a:t> </a:t>
            </a:r>
            <a:r>
              <a:rPr lang="en-US" err="1"/>
              <a:t>tredel</a:t>
            </a:r>
            <a:r>
              <a:rPr lang="en-US"/>
              <a:t> </a:t>
            </a:r>
            <a:r>
              <a:rPr lang="en-US" err="1"/>
              <a:t>svarte</a:t>
            </a:r>
            <a:r>
              <a:rPr lang="en-US"/>
              <a:t> at </a:t>
            </a:r>
            <a:r>
              <a:rPr lang="en-US" err="1"/>
              <a:t>tema</a:t>
            </a:r>
            <a:r>
              <a:rPr lang="en-US"/>
              <a:t> </a:t>
            </a:r>
            <a:r>
              <a:rPr lang="en-US" err="1"/>
              <a:t>likevel</a:t>
            </a:r>
            <a:r>
              <a:rPr lang="en-US"/>
              <a:t> </a:t>
            </a:r>
            <a:r>
              <a:rPr lang="en-US" err="1"/>
              <a:t>hadde</a:t>
            </a:r>
            <a:r>
              <a:rPr lang="en-US"/>
              <a:t> </a:t>
            </a:r>
            <a:r>
              <a:rPr lang="en-US" err="1"/>
              <a:t>kommet</a:t>
            </a:r>
            <a:r>
              <a:rPr lang="en-US"/>
              <a:t> </a:t>
            </a:r>
            <a:r>
              <a:rPr lang="en-US" err="1"/>
              <a:t>opp</a:t>
            </a:r>
            <a:r>
              <a:rPr lang="en-US"/>
              <a:t> under </a:t>
            </a:r>
            <a:r>
              <a:rPr lang="en-US" err="1"/>
              <a:t>økten</a:t>
            </a:r>
            <a:r>
              <a:rPr lang="en-US"/>
              <a:t>. </a:t>
            </a:r>
            <a:r>
              <a:rPr lang="en-US" err="1"/>
              <a:t>Forskerne</a:t>
            </a:r>
            <a:r>
              <a:rPr lang="en-US"/>
              <a:t> </a:t>
            </a:r>
            <a:r>
              <a:rPr lang="en-US" err="1"/>
              <a:t>mente</a:t>
            </a:r>
            <a:r>
              <a:rPr lang="en-US"/>
              <a:t> at </a:t>
            </a:r>
            <a:r>
              <a:rPr lang="en-US" err="1"/>
              <a:t>samtlige</a:t>
            </a:r>
            <a:r>
              <a:rPr lang="en-US"/>
              <a:t> </a:t>
            </a:r>
            <a:r>
              <a:rPr lang="en-US" err="1"/>
              <a:t>øker</a:t>
            </a:r>
            <a:r>
              <a:rPr lang="en-US"/>
              <a:t> </a:t>
            </a:r>
            <a:r>
              <a:rPr lang="en-US" err="1"/>
              <a:t>faktisk</a:t>
            </a:r>
            <a:r>
              <a:rPr lang="en-US"/>
              <a:t> </a:t>
            </a:r>
            <a:r>
              <a:rPr lang="en-US" err="1"/>
              <a:t>hadde</a:t>
            </a:r>
            <a:r>
              <a:rPr lang="en-US"/>
              <a:t> </a:t>
            </a:r>
            <a:r>
              <a:rPr lang="en-US" err="1"/>
              <a:t>hatt</a:t>
            </a:r>
            <a:r>
              <a:rPr lang="en-US"/>
              <a:t> </a:t>
            </a:r>
            <a:r>
              <a:rPr lang="en-US" err="1"/>
              <a:t>tema</a:t>
            </a:r>
            <a:r>
              <a:rPr lang="en-US"/>
              <a:t> </a:t>
            </a:r>
            <a:r>
              <a:rPr lang="en-US" err="1"/>
              <a:t>oppe</a:t>
            </a:r>
            <a:r>
              <a:rPr lang="en-US"/>
              <a:t> under </a:t>
            </a:r>
            <a:r>
              <a:rPr lang="en-US" err="1"/>
              <a:t>økten</a:t>
            </a:r>
            <a:r>
              <a:rPr lang="en-US"/>
              <a:t>. </a:t>
            </a:r>
          </a:p>
          <a:p>
            <a:endParaRPr lang="en-US"/>
          </a:p>
          <a:p>
            <a:r>
              <a:rPr lang="en-US"/>
              <a:t>I </a:t>
            </a:r>
            <a:r>
              <a:rPr lang="en-US" err="1"/>
              <a:t>samfunnsfag</a:t>
            </a:r>
            <a:r>
              <a:rPr lang="en-US"/>
              <a:t> </a:t>
            </a:r>
            <a:r>
              <a:rPr lang="en-US" err="1"/>
              <a:t>oppga</a:t>
            </a:r>
            <a:r>
              <a:rPr lang="en-US"/>
              <a:t> </a:t>
            </a:r>
            <a:r>
              <a:rPr lang="en-US" err="1"/>
              <a:t>omlag</a:t>
            </a:r>
            <a:r>
              <a:rPr lang="en-US"/>
              <a:t> </a:t>
            </a:r>
            <a:r>
              <a:rPr lang="en-US" err="1"/>
              <a:t>en</a:t>
            </a:r>
            <a:r>
              <a:rPr lang="en-US"/>
              <a:t> </a:t>
            </a:r>
            <a:r>
              <a:rPr lang="en-US" err="1"/>
              <a:t>tidel</a:t>
            </a:r>
            <a:r>
              <a:rPr lang="en-US"/>
              <a:t> av </a:t>
            </a:r>
            <a:r>
              <a:rPr lang="en-US" err="1"/>
              <a:t>lærerne</a:t>
            </a:r>
            <a:r>
              <a:rPr lang="en-US"/>
              <a:t> at de </a:t>
            </a:r>
            <a:r>
              <a:rPr lang="en-US" err="1"/>
              <a:t>hadde</a:t>
            </a:r>
            <a:r>
              <a:rPr lang="en-US"/>
              <a:t> </a:t>
            </a:r>
            <a:r>
              <a:rPr lang="en-US" err="1"/>
              <a:t>planlagt</a:t>
            </a:r>
            <a:r>
              <a:rPr lang="en-US"/>
              <a:t> å </a:t>
            </a:r>
            <a:r>
              <a:rPr lang="en-US" err="1"/>
              <a:t>inkludere</a:t>
            </a:r>
            <a:r>
              <a:rPr lang="en-US"/>
              <a:t> </a:t>
            </a:r>
            <a:r>
              <a:rPr lang="en-US" err="1"/>
              <a:t>livsmestring</a:t>
            </a:r>
            <a:r>
              <a:rPr lang="en-US"/>
              <a:t> I </a:t>
            </a:r>
            <a:r>
              <a:rPr lang="en-US" err="1"/>
              <a:t>økte</a:t>
            </a:r>
            <a:r>
              <a:rPr lang="en-US"/>
              <a:t>, Langt </a:t>
            </a:r>
            <a:r>
              <a:rPr lang="en-US" err="1"/>
              <a:t>flere</a:t>
            </a:r>
            <a:r>
              <a:rPr lang="en-US"/>
              <a:t> </a:t>
            </a:r>
            <a:r>
              <a:rPr lang="en-US" err="1"/>
              <a:t>rapporterte</a:t>
            </a:r>
            <a:r>
              <a:rPr lang="en-US"/>
              <a:t> at det </a:t>
            </a:r>
            <a:r>
              <a:rPr lang="en-US" err="1"/>
              <a:t>likevel</a:t>
            </a:r>
            <a:r>
              <a:rPr lang="en-US"/>
              <a:t> </a:t>
            </a:r>
            <a:r>
              <a:rPr lang="en-US" err="1"/>
              <a:t>dukket</a:t>
            </a:r>
            <a:r>
              <a:rPr lang="en-US"/>
              <a:t> </a:t>
            </a:r>
            <a:r>
              <a:rPr lang="en-US" err="1"/>
              <a:t>opp</a:t>
            </a:r>
            <a:r>
              <a:rPr lang="en-US"/>
              <a:t> </a:t>
            </a:r>
            <a:r>
              <a:rPr lang="en-US" err="1"/>
              <a:t>underveis</a:t>
            </a:r>
            <a:r>
              <a:rPr lang="en-US"/>
              <a:t>, </a:t>
            </a:r>
            <a:r>
              <a:rPr lang="en-US" err="1"/>
              <a:t>og</a:t>
            </a:r>
            <a:r>
              <a:rPr lang="en-US"/>
              <a:t> </a:t>
            </a:r>
            <a:r>
              <a:rPr lang="en-US" err="1"/>
              <a:t>observasjonene</a:t>
            </a:r>
            <a:r>
              <a:rPr lang="en-US"/>
              <a:t> </a:t>
            </a:r>
            <a:r>
              <a:rPr lang="en-US" err="1"/>
              <a:t>bekreftet</a:t>
            </a:r>
            <a:r>
              <a:rPr lang="en-US"/>
              <a:t> at det </a:t>
            </a:r>
            <a:r>
              <a:rPr lang="en-US" err="1"/>
              <a:t>ofte</a:t>
            </a:r>
            <a:r>
              <a:rPr lang="en-US"/>
              <a:t> </a:t>
            </a:r>
            <a:r>
              <a:rPr lang="en-US" err="1"/>
              <a:t>skjedde</a:t>
            </a:r>
            <a:r>
              <a:rPr lang="en-US"/>
              <a:t> </a:t>
            </a:r>
            <a:r>
              <a:rPr lang="en-US" err="1"/>
              <a:t>spontant</a:t>
            </a:r>
            <a:r>
              <a:rPr lang="en-US"/>
              <a:t>.</a:t>
            </a:r>
          </a:p>
          <a:p>
            <a:endParaRPr lang="en-US"/>
          </a:p>
          <a:p>
            <a:r>
              <a:rPr lang="en-US"/>
              <a:t>Samlet </a:t>
            </a:r>
            <a:r>
              <a:rPr lang="en-US" err="1"/>
              <a:t>tyder</a:t>
            </a:r>
            <a:r>
              <a:rPr lang="en-US"/>
              <a:t> </a:t>
            </a:r>
            <a:r>
              <a:rPr lang="en-US" err="1"/>
              <a:t>dette</a:t>
            </a:r>
            <a:r>
              <a:rPr lang="en-US"/>
              <a:t> </a:t>
            </a:r>
            <a:r>
              <a:rPr lang="en-US" err="1"/>
              <a:t>på</a:t>
            </a:r>
            <a:r>
              <a:rPr lang="en-US"/>
              <a:t> at </a:t>
            </a:r>
            <a:r>
              <a:rPr lang="en-US" err="1"/>
              <a:t>livsmestring</a:t>
            </a:r>
            <a:r>
              <a:rPr lang="en-US"/>
              <a:t> </a:t>
            </a:r>
            <a:r>
              <a:rPr lang="en-US" err="1"/>
              <a:t>ofte</a:t>
            </a:r>
            <a:r>
              <a:rPr lang="en-US"/>
              <a:t> er et </a:t>
            </a:r>
            <a:r>
              <a:rPr lang="en-US" err="1"/>
              <a:t>reaktivt</a:t>
            </a:r>
            <a:r>
              <a:rPr lang="en-US"/>
              <a:t> </a:t>
            </a:r>
            <a:r>
              <a:rPr lang="en-US" err="1"/>
              <a:t>og</a:t>
            </a:r>
            <a:r>
              <a:rPr lang="en-US"/>
              <a:t> </a:t>
            </a:r>
            <a:r>
              <a:rPr lang="en-US" err="1"/>
              <a:t>integrert</a:t>
            </a:r>
            <a:r>
              <a:rPr lang="en-US"/>
              <a:t> element </a:t>
            </a:r>
            <a:r>
              <a:rPr lang="en-US" err="1"/>
              <a:t>i</a:t>
            </a:r>
            <a:r>
              <a:rPr lang="en-US"/>
              <a:t> </a:t>
            </a:r>
            <a:r>
              <a:rPr lang="en-US" err="1"/>
              <a:t>undervisningen</a:t>
            </a:r>
            <a:r>
              <a:rPr lang="en-US"/>
              <a:t>, </a:t>
            </a:r>
            <a:r>
              <a:rPr lang="en-US" err="1"/>
              <a:t>ikke</a:t>
            </a:r>
            <a:r>
              <a:rPr lang="en-US"/>
              <a:t> et </a:t>
            </a:r>
            <a:r>
              <a:rPr lang="en-US" err="1"/>
              <a:t>eget</a:t>
            </a:r>
            <a:r>
              <a:rPr lang="en-US"/>
              <a:t>, </a:t>
            </a:r>
            <a:r>
              <a:rPr lang="en-US" err="1"/>
              <a:t>planlagt</a:t>
            </a:r>
            <a:r>
              <a:rPr lang="en-US"/>
              <a:t> </a:t>
            </a:r>
            <a:r>
              <a:rPr lang="en-US" err="1"/>
              <a:t>tema</a:t>
            </a:r>
            <a:r>
              <a:rPr lang="en-US"/>
              <a:t>. </a:t>
            </a:r>
          </a:p>
          <a:p>
            <a:endParaRPr lang="en-US"/>
          </a:p>
          <a:p>
            <a:r>
              <a:rPr lang="en-US"/>
              <a:t>EDUCATE </a:t>
            </a:r>
            <a:r>
              <a:rPr lang="en-US" err="1"/>
              <a:t>finner</a:t>
            </a:r>
            <a:r>
              <a:rPr lang="en-US"/>
              <a:t> </a:t>
            </a:r>
            <a:r>
              <a:rPr lang="en-US" err="1"/>
              <a:t>også</a:t>
            </a:r>
            <a:r>
              <a:rPr lang="en-US"/>
              <a:t> </a:t>
            </a:r>
            <a:r>
              <a:rPr lang="en-US" err="1"/>
              <a:t>variasjoni</a:t>
            </a:r>
            <a:r>
              <a:rPr lang="en-US"/>
              <a:t> </a:t>
            </a:r>
            <a:r>
              <a:rPr lang="en-US" err="1"/>
              <a:t>måten</a:t>
            </a:r>
            <a:r>
              <a:rPr lang="en-US"/>
              <a:t> </a:t>
            </a:r>
            <a:r>
              <a:rPr lang="en-US" err="1"/>
              <a:t>livsmestring</a:t>
            </a:r>
            <a:r>
              <a:rPr lang="en-US"/>
              <a:t> </a:t>
            </a:r>
            <a:r>
              <a:rPr lang="en-US" err="1"/>
              <a:t>løftes</a:t>
            </a:r>
            <a:r>
              <a:rPr lang="en-US"/>
              <a:t> </a:t>
            </a:r>
            <a:r>
              <a:rPr lang="en-US" err="1"/>
              <a:t>frem</a:t>
            </a:r>
            <a:r>
              <a:rPr lang="en-US"/>
              <a:t>. </a:t>
            </a:r>
            <a:r>
              <a:rPr lang="en-US" err="1"/>
              <a:t>Ofte</a:t>
            </a:r>
            <a:r>
              <a:rPr lang="en-US"/>
              <a:t> </a:t>
            </a:r>
            <a:r>
              <a:rPr lang="en-US" err="1"/>
              <a:t>kan</a:t>
            </a:r>
            <a:r>
              <a:rPr lang="en-US"/>
              <a:t> det handle om </a:t>
            </a:r>
            <a:r>
              <a:rPr lang="en-US" err="1"/>
              <a:t>helse</a:t>
            </a:r>
            <a:r>
              <a:rPr lang="en-US"/>
              <a:t> </a:t>
            </a:r>
            <a:r>
              <a:rPr lang="en-US" err="1"/>
              <a:t>og</a:t>
            </a:r>
            <a:r>
              <a:rPr lang="en-US"/>
              <a:t> </a:t>
            </a:r>
            <a:r>
              <a:rPr lang="en-US" err="1"/>
              <a:t>relasjoner</a:t>
            </a:r>
            <a:r>
              <a:rPr lang="en-US"/>
              <a:t>, men </a:t>
            </a:r>
            <a:r>
              <a:rPr lang="en-US" err="1"/>
              <a:t>uten</a:t>
            </a:r>
            <a:r>
              <a:rPr lang="en-US"/>
              <a:t> at det </a:t>
            </a:r>
            <a:r>
              <a:rPr lang="en-US" err="1"/>
              <a:t>kobles</a:t>
            </a:r>
            <a:r>
              <a:rPr lang="en-US"/>
              <a:t> </a:t>
            </a:r>
            <a:r>
              <a:rPr lang="en-US" err="1"/>
              <a:t>til</a:t>
            </a:r>
            <a:r>
              <a:rPr lang="en-US"/>
              <a:t> </a:t>
            </a:r>
            <a:r>
              <a:rPr lang="en-US" err="1"/>
              <a:t>hvordan</a:t>
            </a:r>
            <a:r>
              <a:rPr lang="en-US"/>
              <a:t> </a:t>
            </a:r>
            <a:r>
              <a:rPr lang="en-US" err="1"/>
              <a:t>elever</a:t>
            </a:r>
            <a:r>
              <a:rPr lang="en-US"/>
              <a:t> </a:t>
            </a:r>
            <a:r>
              <a:rPr lang="en-US" err="1"/>
              <a:t>kan</a:t>
            </a:r>
            <a:r>
              <a:rPr lang="en-US"/>
              <a:t> </a:t>
            </a:r>
            <a:r>
              <a:rPr lang="en-US" err="1"/>
              <a:t>håndtere</a:t>
            </a:r>
            <a:r>
              <a:rPr lang="en-US"/>
              <a:t> </a:t>
            </a:r>
            <a:r>
              <a:rPr lang="en-US" err="1"/>
              <a:t>motgang</a:t>
            </a:r>
            <a:r>
              <a:rPr lang="en-US"/>
              <a:t> </a:t>
            </a:r>
            <a:r>
              <a:rPr lang="en-US" err="1"/>
              <a:t>eller</a:t>
            </a:r>
            <a:r>
              <a:rPr lang="en-US"/>
              <a:t> </a:t>
            </a:r>
            <a:r>
              <a:rPr lang="en-US" err="1"/>
              <a:t>praktiske</a:t>
            </a:r>
            <a:r>
              <a:rPr lang="en-US"/>
              <a:t> </a:t>
            </a:r>
            <a:r>
              <a:rPr lang="en-US" err="1"/>
              <a:t>ferdigheter</a:t>
            </a:r>
            <a:r>
              <a:rPr lang="en-US"/>
              <a:t>. I Norsk </a:t>
            </a:r>
            <a:r>
              <a:rPr lang="en-US" err="1"/>
              <a:t>bruker</a:t>
            </a:r>
            <a:r>
              <a:rPr lang="en-US"/>
              <a:t> </a:t>
            </a:r>
            <a:r>
              <a:rPr lang="en-US" err="1"/>
              <a:t>lærere</a:t>
            </a:r>
            <a:r>
              <a:rPr lang="en-US"/>
              <a:t> </a:t>
            </a:r>
            <a:r>
              <a:rPr lang="en-US" err="1"/>
              <a:t>ofte</a:t>
            </a:r>
            <a:r>
              <a:rPr lang="en-US"/>
              <a:t> </a:t>
            </a:r>
            <a:r>
              <a:rPr lang="en-US" err="1"/>
              <a:t>litterære</a:t>
            </a:r>
            <a:r>
              <a:rPr lang="en-US"/>
              <a:t> </a:t>
            </a:r>
            <a:r>
              <a:rPr lang="en-US" err="1"/>
              <a:t>karakterer</a:t>
            </a:r>
            <a:r>
              <a:rPr lang="en-US"/>
              <a:t> for å </a:t>
            </a:r>
            <a:r>
              <a:rPr lang="en-US" err="1"/>
              <a:t>belyse</a:t>
            </a:r>
            <a:r>
              <a:rPr lang="en-US"/>
              <a:t> </a:t>
            </a:r>
            <a:r>
              <a:rPr lang="en-US" err="1"/>
              <a:t>hvordan</a:t>
            </a:r>
            <a:r>
              <a:rPr lang="en-US"/>
              <a:t> man </a:t>
            </a:r>
            <a:r>
              <a:rPr lang="en-US" err="1"/>
              <a:t>kan</a:t>
            </a:r>
            <a:r>
              <a:rPr lang="en-US"/>
              <a:t> </a:t>
            </a:r>
            <a:r>
              <a:rPr lang="en-US" err="1"/>
              <a:t>møte</a:t>
            </a:r>
            <a:r>
              <a:rPr lang="en-US"/>
              <a:t> </a:t>
            </a:r>
            <a:r>
              <a:rPr lang="en-US" err="1"/>
              <a:t>livets</a:t>
            </a:r>
            <a:r>
              <a:rPr lang="en-US"/>
              <a:t> </a:t>
            </a:r>
            <a:r>
              <a:rPr lang="en-US" err="1"/>
              <a:t>oppturer</a:t>
            </a:r>
            <a:r>
              <a:rPr lang="en-US"/>
              <a:t> </a:t>
            </a:r>
            <a:r>
              <a:rPr lang="en-US" err="1"/>
              <a:t>og</a:t>
            </a:r>
            <a:r>
              <a:rPr lang="en-US"/>
              <a:t> </a:t>
            </a:r>
            <a:r>
              <a:rPr lang="en-US" err="1"/>
              <a:t>nedturer</a:t>
            </a:r>
            <a:r>
              <a:rPr lang="en-US"/>
              <a:t>. Den </a:t>
            </a:r>
            <a:r>
              <a:rPr lang="en-US" err="1"/>
              <a:t>mest</a:t>
            </a:r>
            <a:r>
              <a:rPr lang="en-US"/>
              <a:t> </a:t>
            </a:r>
            <a:r>
              <a:rPr lang="en-US" err="1"/>
              <a:t>direkte</a:t>
            </a:r>
            <a:r>
              <a:rPr lang="en-US"/>
              <a:t> </a:t>
            </a:r>
            <a:r>
              <a:rPr lang="en-US" err="1"/>
              <a:t>formen</a:t>
            </a:r>
            <a:r>
              <a:rPr lang="en-US"/>
              <a:t>, </a:t>
            </a:r>
            <a:r>
              <a:rPr lang="en-US" err="1"/>
              <a:t>som</a:t>
            </a:r>
            <a:r>
              <a:rPr lang="en-US"/>
              <a:t> </a:t>
            </a:r>
            <a:r>
              <a:rPr lang="en-US" err="1"/>
              <a:t>også</a:t>
            </a:r>
            <a:r>
              <a:rPr lang="en-US"/>
              <a:t> er </a:t>
            </a:r>
            <a:r>
              <a:rPr lang="en-US" err="1"/>
              <a:t>mindre</a:t>
            </a:r>
            <a:r>
              <a:rPr lang="en-US"/>
              <a:t> </a:t>
            </a:r>
            <a:r>
              <a:rPr lang="en-US" err="1"/>
              <a:t>vanlig</a:t>
            </a:r>
            <a:r>
              <a:rPr lang="en-US"/>
              <a:t>, er </a:t>
            </a:r>
            <a:r>
              <a:rPr lang="en-US" err="1"/>
              <a:t>når</a:t>
            </a:r>
            <a:r>
              <a:rPr lang="en-US"/>
              <a:t> </a:t>
            </a:r>
            <a:r>
              <a:rPr lang="en-US" err="1"/>
              <a:t>temaet</a:t>
            </a:r>
            <a:r>
              <a:rPr lang="en-US"/>
              <a:t> </a:t>
            </a:r>
            <a:r>
              <a:rPr lang="en-US" err="1"/>
              <a:t>tydelig</a:t>
            </a:r>
            <a:r>
              <a:rPr lang="en-US"/>
              <a:t> </a:t>
            </a:r>
            <a:r>
              <a:rPr lang="en-US" err="1"/>
              <a:t>knyttes</a:t>
            </a:r>
            <a:r>
              <a:rPr lang="en-US"/>
              <a:t> </a:t>
            </a:r>
            <a:r>
              <a:rPr lang="en-US" err="1"/>
              <a:t>til</a:t>
            </a:r>
            <a:r>
              <a:rPr lang="en-US"/>
              <a:t> </a:t>
            </a:r>
            <a:r>
              <a:rPr lang="en-US" err="1"/>
              <a:t>elevenes</a:t>
            </a:r>
            <a:r>
              <a:rPr lang="en-US"/>
              <a:t> </a:t>
            </a:r>
            <a:r>
              <a:rPr lang="en-US" err="1"/>
              <a:t>egne</a:t>
            </a:r>
            <a:r>
              <a:rPr lang="en-US"/>
              <a:t> </a:t>
            </a:r>
            <a:r>
              <a:rPr lang="en-US" err="1"/>
              <a:t>erfaringer</a:t>
            </a:r>
            <a:r>
              <a:rPr lang="en-US"/>
              <a:t>.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1C14E03E-B7C1-4EEE-B2F4-2626E8E4B29A}" type="slidenum">
              <a:rPr lang="nb-NO" smtClean="0"/>
              <a:t>5</a:t>
            </a:fld>
            <a:endParaRPr lang="nb-NO"/>
          </a:p>
        </p:txBody>
      </p:sp>
    </p:spTree>
    <p:extLst>
      <p:ext uri="{BB962C8B-B14F-4D97-AF65-F5344CB8AC3E}">
        <p14:creationId xmlns:p14="http://schemas.microsoft.com/office/powerpoint/2010/main" val="190579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a:t>I forskningsprosjektet EVA2020 undersøkte de ulike undervisningsopplegg om folkehelse og livsmestring. Et eksempel på dette er et femdagers prosjekt ved en ungdomsskole kalt «Hvem er du? — En uke om identitet og fellesskap». Lærere på 9. trinn samarbeidet og gjennomførte opplegget på tvers av samfunnsfag og KRLE.</a:t>
            </a:r>
          </a:p>
          <a:p>
            <a:endParaRPr lang="nb-NO" noProof="0"/>
          </a:p>
          <a:p>
            <a:r>
              <a:rPr lang="nb-NO" noProof="0"/>
              <a:t>Prosjektet tok for seg åtte sentrale begreper — identitet, fellesskap, selvtillit, selvbilde, rolle, utenforskap, vennskap og kroppsspråk. Lærerne valgte å ikke ha noen formell vurdering for å dempe prestasjonspresset. Hver av dagene fulgte den samme rutinen: kort intro, gruppearbeid og plenumsamtale. Aktivitetene var varierte, fra «identitetssol» og korte videoappeller til bruk av digitale verktøy som </a:t>
            </a:r>
            <a:r>
              <a:rPr lang="nb-NO" noProof="0" err="1"/>
              <a:t>Mentimeter</a:t>
            </a:r>
            <a:r>
              <a:rPr lang="nb-NO" noProof="0"/>
              <a:t> og </a:t>
            </a:r>
            <a:r>
              <a:rPr lang="nb-NO" noProof="0" err="1"/>
              <a:t>Kahoot</a:t>
            </a:r>
            <a:r>
              <a:rPr lang="nb-NO" noProof="0"/>
              <a:t>. Lærerne fungerte som </a:t>
            </a:r>
            <a:r>
              <a:rPr lang="nb-NO" noProof="0" err="1"/>
              <a:t>fasilitatorer</a:t>
            </a:r>
            <a:r>
              <a:rPr lang="nb-NO" noProof="0"/>
              <a:t> og hjalp elevene å knytte egne erfaringer til begrepene, uten å styre uttrykksformen. Resultatet var et konsentrert opplegg som gjorde temaene relevante for elevenes liv og åpnet for dypere samtaler og faglig refleksjon.</a:t>
            </a:r>
          </a:p>
          <a:p>
            <a:endParaRPr lang="nb-NO" noProof="0"/>
          </a:p>
          <a:p>
            <a:endParaRPr lang="nb-NO" noProof="0"/>
          </a:p>
          <a:p>
            <a:endParaRPr lang="nb-NO" noProof="0"/>
          </a:p>
          <a:p>
            <a:endParaRPr lang="nb-NO" noProof="0"/>
          </a:p>
          <a:p>
            <a:endParaRPr lang="nb-NO" noProof="0"/>
          </a:p>
          <a:p>
            <a:endParaRPr lang="nb-NO" noProof="0"/>
          </a:p>
          <a:p>
            <a:endParaRPr lang="nb-NO" noProof="0"/>
          </a:p>
          <a:p>
            <a:endParaRPr lang="nb-NO" noProof="0"/>
          </a:p>
          <a:p>
            <a:endParaRPr lang="nb-NO" noProof="0"/>
          </a:p>
          <a:p>
            <a:endParaRPr lang="nb-NO" noProof="0"/>
          </a:p>
          <a:p>
            <a:endParaRPr lang="nb-NO" noProof="0">
              <a:solidFill>
                <a:srgbClr val="444444"/>
              </a:solidFill>
            </a:endParaRPr>
          </a:p>
          <a:p>
            <a:endParaRPr lang="nb-NO" noProof="0">
              <a:latin typeface="Calibri"/>
              <a:ea typeface="Calibri"/>
              <a:cs typeface="Calibri"/>
            </a:endParaRPr>
          </a:p>
        </p:txBody>
      </p:sp>
      <p:sp>
        <p:nvSpPr>
          <p:cNvPr id="4" name="Slide Number Placeholder 3"/>
          <p:cNvSpPr>
            <a:spLocks noGrp="1"/>
          </p:cNvSpPr>
          <p:nvPr>
            <p:ph type="sldNum" sz="quarter" idx="5"/>
          </p:nvPr>
        </p:nvSpPr>
        <p:spPr/>
        <p:txBody>
          <a:bodyPr/>
          <a:lstStyle/>
          <a:p>
            <a:fld id="{1C14E03E-B7C1-4EEE-B2F4-2626E8E4B29A}" type="slidenum">
              <a:rPr lang="nb-NO" smtClean="0"/>
              <a:t>6</a:t>
            </a:fld>
            <a:endParaRPr lang="nb-NO"/>
          </a:p>
        </p:txBody>
      </p:sp>
    </p:spTree>
    <p:extLst>
      <p:ext uri="{BB962C8B-B14F-4D97-AF65-F5344CB8AC3E}">
        <p14:creationId xmlns:p14="http://schemas.microsoft.com/office/powerpoint/2010/main" val="128047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95D67-6DD4-934D-1A81-45DBD56B213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D4987A8-BCA7-C6D1-A862-60E30E64B65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2150BAA-19BA-9FDD-B094-736BF9928687}"/>
              </a:ext>
            </a:extLst>
          </p:cNvPr>
          <p:cNvSpPr>
            <a:spLocks noGrp="1"/>
          </p:cNvSpPr>
          <p:nvPr>
            <p:ph type="body" idx="1"/>
          </p:nvPr>
        </p:nvSpPr>
        <p:spPr/>
        <p:txBody>
          <a:bodyPr/>
          <a:lstStyle/>
          <a:p>
            <a:endParaRPr lang="nb-NO" dirty="0"/>
          </a:p>
          <a:p>
            <a:endParaRPr lang="nb-NO" dirty="0"/>
          </a:p>
        </p:txBody>
      </p:sp>
      <p:sp>
        <p:nvSpPr>
          <p:cNvPr id="4" name="Plassholder for lysbildenummer 3">
            <a:extLst>
              <a:ext uri="{FF2B5EF4-FFF2-40B4-BE49-F238E27FC236}">
                <a16:creationId xmlns:a16="http://schemas.microsoft.com/office/drawing/2014/main" id="{7B33F1B0-B02B-B7AB-E79B-D92020F66093}"/>
              </a:ext>
            </a:extLst>
          </p:cNvPr>
          <p:cNvSpPr>
            <a:spLocks noGrp="1"/>
          </p:cNvSpPr>
          <p:nvPr>
            <p:ph type="sldNum" sz="quarter" idx="5"/>
          </p:nvPr>
        </p:nvSpPr>
        <p:spPr/>
        <p:txBody>
          <a:bodyPr/>
          <a:lstStyle/>
          <a:p>
            <a:fld id="{1C14E03E-B7C1-4EEE-B2F4-2626E8E4B29A}" type="slidenum">
              <a:rPr lang="nb-NO" smtClean="0"/>
              <a:t>7</a:t>
            </a:fld>
            <a:endParaRPr lang="nb-NO"/>
          </a:p>
        </p:txBody>
      </p:sp>
    </p:spTree>
    <p:extLst>
      <p:ext uri="{BB962C8B-B14F-4D97-AF65-F5344CB8AC3E}">
        <p14:creationId xmlns:p14="http://schemas.microsoft.com/office/powerpoint/2010/main" val="116797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14E03E-B7C1-4EEE-B2F4-2626E8E4B29A}" type="slidenum">
              <a:rPr lang="nb-NO" smtClean="0"/>
              <a:t>8</a:t>
            </a:fld>
            <a:endParaRPr lang="nb-NO"/>
          </a:p>
        </p:txBody>
      </p:sp>
    </p:spTree>
    <p:extLst>
      <p:ext uri="{BB962C8B-B14F-4D97-AF65-F5344CB8AC3E}">
        <p14:creationId xmlns:p14="http://schemas.microsoft.com/office/powerpoint/2010/main" val="247022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BCDE4-8A75-A6A8-E467-6A136AA9A82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E9C5745-F9BF-9E02-B31A-2B37B155AF6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2F7AC30-B073-B97E-0E61-86B26A88FEBC}"/>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3F104350-BBF9-001A-92B7-7007C896AD13}"/>
              </a:ext>
            </a:extLst>
          </p:cNvPr>
          <p:cNvSpPr>
            <a:spLocks noGrp="1"/>
          </p:cNvSpPr>
          <p:nvPr>
            <p:ph type="sldNum" sz="quarter" idx="5"/>
          </p:nvPr>
        </p:nvSpPr>
        <p:spPr/>
        <p:txBody>
          <a:bodyPr/>
          <a:lstStyle/>
          <a:p>
            <a:fld id="{1C14E03E-B7C1-4EEE-B2F4-2626E8E4B29A}" type="slidenum">
              <a:rPr lang="nb-NO" smtClean="0"/>
              <a:t>10</a:t>
            </a:fld>
            <a:endParaRPr lang="nb-NO"/>
          </a:p>
        </p:txBody>
      </p:sp>
    </p:spTree>
    <p:extLst>
      <p:ext uri="{BB962C8B-B14F-4D97-AF65-F5344CB8AC3E}">
        <p14:creationId xmlns:p14="http://schemas.microsoft.com/office/powerpoint/2010/main" val="191167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C3A3C7-EE3D-78C8-320B-B2E444EED7B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3C29CC7-B5D1-83F5-C9F5-388532F89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937C9A8-411B-E2F3-9FAA-BF99C07604D8}"/>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31A54764-E810-4131-A7DF-39BD7BAC99C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B6290BC-EA74-8846-0B59-33AC861DE6F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186865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A23BCE-1DB7-93B8-EB2E-6C6CB9023D2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724570E-43E1-7294-2DC2-37264651B3C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24A7E78-AB45-A9E7-9C03-25C41DFF1F50}"/>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F47E7B8B-C487-C15E-9016-1ADC8A1D193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659EE5-7906-9A03-25E4-94713A69C6FA}"/>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4628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393B18B-5E1D-37D3-1A75-454CD30A11C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2DC3C4A-2CE0-65A9-D3C8-9D1894ABF9C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5F34A34-5023-D3E8-8C75-4B9BDBB484B3}"/>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D243F62D-060B-5FD7-6B7F-AB89AD3D194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15F183-7FB5-88AF-A019-C6D3524E8D0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4096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DDC307-8A82-3C05-DD0E-BC5574CE1E1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77DD445-D616-101B-2C66-2F63264009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643C9A-EB65-685C-0E3E-8B8B7006E254}"/>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A977631B-0FA5-971A-A491-1627668378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D8503F-E202-CBA3-0B07-0848E54F45D0}"/>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246023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2E721E-D531-AA52-8A62-5284A4A3555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8B9C328-C49F-2624-9848-CF263710CE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27FC8F2-4AEE-5EEE-BF65-4BC13ABEF5BB}"/>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7FC7FFCE-05D8-3DE4-ECDA-A983D556DF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594BDA2-AB9C-5CA9-34F8-EC11263C6A53}"/>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104127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CB81BF-08A7-2926-5E6A-9DFB25D3F87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231CE0A-1FD7-95D4-6624-2B552CA8651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4CFA871-860E-F35B-4EA1-B48F8BC1F59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1E22A3D-B476-4B85-B8D0-825BFA663459}"/>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DC845D23-286B-0D12-CC93-DEC7DF7BBCC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84E9B00-8436-0412-52F2-8F839A640C9D}"/>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72021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2A6894-097B-EA90-EDFF-8BEEAB96E08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65F03F7-2969-1B74-7665-157938E13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05DBC84-5703-789A-3575-F7CF41062B4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C8FDF80-FA4C-97DC-F98C-68482A3A0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292CA7B-38CF-B7C8-F40F-12A3B91494F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0881484-2839-C4BF-E9E3-3D0E15050C58}"/>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8" name="Plassholder for bunntekst 7">
            <a:extLst>
              <a:ext uri="{FF2B5EF4-FFF2-40B4-BE49-F238E27FC236}">
                <a16:creationId xmlns:a16="http://schemas.microsoft.com/office/drawing/2014/main" id="{A1039595-12A0-A094-EBBF-FCD77AEB826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CCF3E75-31C1-AFB1-9340-68F4CCD306C2}"/>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21378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7E9D13-AE27-CD5F-8171-8367754BFD9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43DF3B0-BB61-89AE-2B1F-F71CED4865D1}"/>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4" name="Plassholder for bunntekst 3">
            <a:extLst>
              <a:ext uri="{FF2B5EF4-FFF2-40B4-BE49-F238E27FC236}">
                <a16:creationId xmlns:a16="http://schemas.microsoft.com/office/drawing/2014/main" id="{FF573A02-9C58-408D-E72B-B4246B70247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652BE95-ED3D-24B0-6699-F5873FAD9CDC}"/>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07753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DAF8E2C-9C01-3FAA-CE99-56C706A85BFE}"/>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3" name="Plassholder for bunntekst 2">
            <a:extLst>
              <a:ext uri="{FF2B5EF4-FFF2-40B4-BE49-F238E27FC236}">
                <a16:creationId xmlns:a16="http://schemas.microsoft.com/office/drawing/2014/main" id="{7CF62E55-9EC7-D1F2-1ECF-47C7012D5D1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F3134AC-F8A5-9D57-77EC-32D87617FF54}"/>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79169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0CC8D9-C299-526F-BCD7-CAC59EAC954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55CC16D-9E6C-FC77-11E0-292721392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C5FA3A4-FC1A-931E-6117-091381BC7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0BCFD60-40CD-8170-FD0E-8F9A2741E696}"/>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5CAF46CF-85F4-BDFD-F35B-5A446B0D6D1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2F3BCA5-EC2A-FBA3-6903-1A91F1D55BC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70669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0C6261-EA5B-116E-3F19-F3C68308FBF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13BF0E0-558A-1C13-AD32-7D3F8BF46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458624E-25CE-BD5D-F23D-9E536F686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19E2F4A-740F-65F8-39C1-BC65F5E3EFE5}"/>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3BF8EA21-A5FB-B884-566F-0214247BC49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A545D8B-382E-867A-7DB4-B899C3CF1B7E}"/>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9206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4519F6F-5CC4-E4DB-E76D-EC17576CF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B32E2E6-4CD3-CF55-7D65-B2CDA020B7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5BA4D0-3542-D4A9-8009-57BB3DD5E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35DB6DDB-7AB4-4503-D363-9AFDF73159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6DA46399-DE65-37F8-5455-DC0DE5AF2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1F1984-282F-4C04-83A4-848AB461E076}" type="slidenum">
              <a:rPr lang="nb-NO" smtClean="0"/>
              <a:t>‹#›</a:t>
            </a:fld>
            <a:endParaRPr lang="nb-NO"/>
          </a:p>
        </p:txBody>
      </p:sp>
    </p:spTree>
    <p:extLst>
      <p:ext uri="{BB962C8B-B14F-4D97-AF65-F5344CB8AC3E}">
        <p14:creationId xmlns:p14="http://schemas.microsoft.com/office/powerpoint/2010/main" val="402311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uv.uio.no/forskning/prosjekter/fagfornyelsen-evaluering/" TargetMode="External"/><Relationship Id="rId3" Type="http://schemas.openxmlformats.org/officeDocument/2006/relationships/hyperlink" Target="https://doi.org/10.5281/zenodo.8012569" TargetMode="External"/><Relationship Id="rId7" Type="http://schemas.openxmlformats.org/officeDocument/2006/relationships/hyperlink" Target="https://doi.org/10.23865/njlr.v10.5509" TargetMode="External"/><Relationship Id="rId12" Type="http://schemas.openxmlformats.org/officeDocument/2006/relationships/hyperlink" Target="https://www.uis.no/nb/laeringsmiljosenteret/forskning/life-livsmestring-i-teori-og-praksi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heals.nifu.no/2025/" TargetMode="External"/><Relationship Id="rId11" Type="http://schemas.openxmlformats.org/officeDocument/2006/relationships/hyperlink" Target="https://www.sv.uio.no/psi/forskning/prosjekter/heals/index.html" TargetMode="External"/><Relationship Id="rId5" Type="http://schemas.openxmlformats.org/officeDocument/2006/relationships/hyperlink" Target="https://www.uv.uio.no/forskning/prosjekter/fagfornyelsen-evaluering/publikasjoner/eva2020---rapport-6.pdf" TargetMode="External"/><Relationship Id="rId10" Type="http://schemas.openxmlformats.org/officeDocument/2006/relationships/hyperlink" Target="https://heals.nifu.no/" TargetMode="External"/><Relationship Id="rId4" Type="http://schemas.openxmlformats.org/officeDocument/2006/relationships/hyperlink" Target="https://doi.org/10.1080/00220272.2024.2436383" TargetMode="External"/><Relationship Id="rId9" Type="http://schemas.openxmlformats.org/officeDocument/2006/relationships/hyperlink" Target="https://www.uv.uio.no/ils/forskning/prosjekter/educate/"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26_A6DB6F08.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F_AD780AC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29_D46738A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F_A0B415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vegg, innendørs, husplante, kontorforsyninger&#10;&#10;KI-generert innhold kan være feil.">
            <a:extLst>
              <a:ext uri="{FF2B5EF4-FFF2-40B4-BE49-F238E27FC236}">
                <a16:creationId xmlns:a16="http://schemas.microsoft.com/office/drawing/2014/main" id="{4783B982-ADAE-89E8-FEE5-58EA63647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2A981E2-6E5C-EB23-43F7-42BF33E7737F}"/>
              </a:ext>
            </a:extLst>
          </p:cNvPr>
          <p:cNvSpPr>
            <a:spLocks noGrp="1"/>
          </p:cNvSpPr>
          <p:nvPr>
            <p:ph type="title"/>
          </p:nvPr>
        </p:nvSpPr>
        <p:spPr>
          <a:xfrm>
            <a:off x="2226275" y="2103437"/>
            <a:ext cx="7739449" cy="1325563"/>
          </a:xfrm>
        </p:spPr>
        <p:txBody>
          <a:bodyPr>
            <a:noAutofit/>
          </a:bodyPr>
          <a:lstStyle/>
          <a:p>
            <a:r>
              <a:rPr lang="nb-NO" b="1" dirty="0">
                <a:solidFill>
                  <a:schemeClr val="bg1"/>
                </a:solidFill>
              </a:rPr>
              <a:t>Modul 2</a:t>
            </a:r>
            <a:br>
              <a:rPr lang="nb-NO" b="1" dirty="0">
                <a:solidFill>
                  <a:schemeClr val="bg1"/>
                </a:solidFill>
              </a:rPr>
            </a:br>
            <a:r>
              <a:rPr lang="nb-NO" b="1" dirty="0">
                <a:solidFill>
                  <a:schemeClr val="bg1"/>
                </a:solidFill>
              </a:rPr>
              <a:t>Organisering og prioritering av arbeidet med folkehelse og livsmestring (</a:t>
            </a:r>
            <a:r>
              <a:rPr lang="nb-NO" b="1" dirty="0" err="1">
                <a:solidFill>
                  <a:schemeClr val="bg1"/>
                </a:solidFill>
              </a:rPr>
              <a:t>FoL</a:t>
            </a:r>
            <a:r>
              <a:rPr lang="nb-NO" b="1" dirty="0">
                <a:solidFill>
                  <a:schemeClr val="bg1"/>
                </a:solidFill>
              </a:rPr>
              <a:t>)</a:t>
            </a:r>
          </a:p>
        </p:txBody>
      </p:sp>
    </p:spTree>
    <p:extLst>
      <p:ext uri="{BB962C8B-B14F-4D97-AF65-F5344CB8AC3E}">
        <p14:creationId xmlns:p14="http://schemas.microsoft.com/office/powerpoint/2010/main" val="196708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D3F82F-AC9F-DF11-A77E-930214F19C27}"/>
            </a:ext>
          </a:extLst>
        </p:cNvPr>
        <p:cNvGrpSpPr/>
        <p:nvPr/>
      </p:nvGrpSpPr>
      <p:grpSpPr>
        <a:xfrm>
          <a:off x="0" y="0"/>
          <a:ext cx="0" cy="0"/>
          <a:chOff x="0" y="0"/>
          <a:chExt cx="0" cy="0"/>
        </a:xfrm>
      </p:grpSpPr>
      <p:sp>
        <p:nvSpPr>
          <p:cNvPr id="16" name="Rectangle 9">
            <a:extLst>
              <a:ext uri="{FF2B5EF4-FFF2-40B4-BE49-F238E27FC236}">
                <a16:creationId xmlns:a16="http://schemas.microsoft.com/office/drawing/2014/main" id="{AB2EEC6F-D451-EE92-1B6C-5E0CFD431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A483DCEA-CC11-6CDC-1F71-0CD9EE31365E}"/>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A4DFE3B1-1999-8188-310B-9733EAAAAA23}"/>
              </a:ext>
            </a:extLst>
          </p:cNvPr>
          <p:cNvSpPr txBox="1"/>
          <p:nvPr/>
        </p:nvSpPr>
        <p:spPr>
          <a:xfrm>
            <a:off x="2405743" y="1690062"/>
            <a:ext cx="8088086" cy="3477875"/>
          </a:xfrm>
          <a:prstGeom prst="rect">
            <a:avLst/>
          </a:prstGeom>
          <a:noFill/>
        </p:spPr>
        <p:txBody>
          <a:bodyPr wrap="square">
            <a:spAutoFit/>
          </a:bodyPr>
          <a:lstStyle/>
          <a:p>
            <a:pPr>
              <a:buNone/>
            </a:pPr>
            <a:r>
              <a:rPr lang="nb-NO" sz="2000" b="1" dirty="0">
                <a:highlight>
                  <a:srgbClr val="FFFFFF"/>
                </a:highlight>
                <a:ea typeface="+mn-lt"/>
                <a:cs typeface="+mn-lt"/>
              </a:rPr>
              <a:t>Planlagt tidsbruk: 10 minutter</a:t>
            </a:r>
            <a:endParaRPr lang="en-US" sz="2000" b="1" dirty="0">
              <a:ea typeface="+mn-lt"/>
              <a:cs typeface="+mn-lt"/>
            </a:endParaRPr>
          </a:p>
          <a:p>
            <a:pPr>
              <a:buNone/>
            </a:pPr>
            <a:endParaRPr lang="nb-NO" sz="2000" dirty="0">
              <a:highlight>
                <a:srgbClr val="FFFFFF"/>
              </a:highlight>
              <a:ea typeface="+mn-lt"/>
              <a:cs typeface="+mn-lt"/>
            </a:endParaRPr>
          </a:p>
          <a:p>
            <a:pPr>
              <a:buNone/>
            </a:pPr>
            <a:r>
              <a:rPr lang="nb-NO" sz="2000" b="1" dirty="0"/>
              <a:t>Jobb individuelt: </a:t>
            </a:r>
          </a:p>
          <a:p>
            <a:pPr>
              <a:buNone/>
            </a:pPr>
            <a:r>
              <a:rPr lang="nb-NO" sz="2000" b="1" dirty="0"/>
              <a:t>Basert på listen som ble vist på forrige side eller egne erfaringer, tenk kort igjennom:</a:t>
            </a:r>
          </a:p>
          <a:p>
            <a:pPr>
              <a:buNone/>
            </a:pPr>
            <a:endParaRPr lang="nb-NO" sz="2000" b="1" dirty="0"/>
          </a:p>
          <a:p>
            <a:pPr marL="342900" indent="-342900">
              <a:buFont typeface="Arial" panose="020B0604020202020204" pitchFamily="34" charset="0"/>
              <a:buChar char="•"/>
            </a:pPr>
            <a:r>
              <a:rPr lang="nb-NO" sz="2000" b="1" dirty="0"/>
              <a:t>Hva vil jeg gjøre litt mer av i min undervisning, fordi det fungerer?</a:t>
            </a:r>
          </a:p>
          <a:p>
            <a:pPr marL="342900" indent="-342900">
              <a:buFont typeface="Arial" panose="020B0604020202020204" pitchFamily="34" charset="0"/>
              <a:buChar char="•"/>
            </a:pPr>
            <a:r>
              <a:rPr lang="nb-NO" sz="2000" b="1" dirty="0"/>
              <a:t>Hva vil jeg gjøre litt mindre av i min undervisning, eller forenkle?</a:t>
            </a:r>
          </a:p>
          <a:p>
            <a:pPr marL="342900" indent="-342900">
              <a:buFont typeface="Arial" panose="020B0604020202020204" pitchFamily="34" charset="0"/>
              <a:buChar char="•"/>
            </a:pPr>
            <a:endParaRPr lang="nb-NO" sz="2000" b="1" dirty="0"/>
          </a:p>
          <a:p>
            <a:pPr>
              <a:buNone/>
            </a:pPr>
            <a:r>
              <a:rPr lang="nb-NO" sz="2000" b="1" dirty="0"/>
              <a:t>Jobb i par: </a:t>
            </a:r>
          </a:p>
          <a:p>
            <a:pPr>
              <a:buNone/>
            </a:pPr>
            <a:r>
              <a:rPr lang="nb-NO" sz="2000" b="1" dirty="0"/>
              <a:t>Fortell din kollega hva du ville gjort mer og mindre av, og hvorfor.</a:t>
            </a:r>
          </a:p>
        </p:txBody>
      </p:sp>
      <p:sp>
        <p:nvSpPr>
          <p:cNvPr id="9" name="TekstSylinder 8">
            <a:extLst>
              <a:ext uri="{FF2B5EF4-FFF2-40B4-BE49-F238E27FC236}">
                <a16:creationId xmlns:a16="http://schemas.microsoft.com/office/drawing/2014/main" id="{E0C4946A-3A46-44A4-0DFE-BE7FF8E4992C}"/>
              </a:ext>
            </a:extLst>
          </p:cNvPr>
          <p:cNvSpPr txBox="1"/>
          <p:nvPr/>
        </p:nvSpPr>
        <p:spPr>
          <a:xfrm>
            <a:off x="1567543" y="378905"/>
            <a:ext cx="9056913" cy="1077218"/>
          </a:xfrm>
          <a:prstGeom prst="rect">
            <a:avLst/>
          </a:prstGeom>
          <a:noFill/>
        </p:spPr>
        <p:txBody>
          <a:bodyPr wrap="square">
            <a:spAutoFit/>
          </a:bodyPr>
          <a:lstStyle/>
          <a:p>
            <a:r>
              <a:rPr lang="nb-NO" sz="3200" b="1" dirty="0"/>
              <a:t>Oppgave 2: Små justeringer som gjør arbeidet med </a:t>
            </a:r>
            <a:r>
              <a:rPr lang="nb-NO" sz="3200" b="1" dirty="0" err="1"/>
              <a:t>FoL</a:t>
            </a:r>
            <a:r>
              <a:rPr lang="nb-NO" sz="3200" b="1" dirty="0"/>
              <a:t> lettere</a:t>
            </a:r>
            <a:endParaRPr lang="nb-NO" sz="3200" dirty="0"/>
          </a:p>
        </p:txBody>
      </p:sp>
    </p:spTree>
    <p:extLst>
      <p:ext uri="{BB962C8B-B14F-4D97-AF65-F5344CB8AC3E}">
        <p14:creationId xmlns:p14="http://schemas.microsoft.com/office/powerpoint/2010/main" val="127219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9E95C0-5CBC-BE8D-F780-81335BC66C77}"/>
            </a:ext>
          </a:extLst>
        </p:cNvPr>
        <p:cNvGrpSpPr/>
        <p:nvPr/>
      </p:nvGrpSpPr>
      <p:grpSpPr>
        <a:xfrm>
          <a:off x="0" y="0"/>
          <a:ext cx="0" cy="0"/>
          <a:chOff x="0" y="0"/>
          <a:chExt cx="0" cy="0"/>
        </a:xfrm>
      </p:grpSpPr>
      <p:sp>
        <p:nvSpPr>
          <p:cNvPr id="16" name="Rectangle 9">
            <a:extLst>
              <a:ext uri="{FF2B5EF4-FFF2-40B4-BE49-F238E27FC236}">
                <a16:creationId xmlns:a16="http://schemas.microsoft.com/office/drawing/2014/main" id="{3A3386CD-7AE1-1C94-D8B2-D491E9214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27CE83B9-4A79-55E2-16B2-EE8B06FBC911}"/>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509B070B-A011-5124-0EAE-393A843E2C62}"/>
              </a:ext>
            </a:extLst>
          </p:cNvPr>
          <p:cNvSpPr txBox="1"/>
          <p:nvPr/>
        </p:nvSpPr>
        <p:spPr>
          <a:xfrm>
            <a:off x="1796142" y="1690062"/>
            <a:ext cx="9394371" cy="4708981"/>
          </a:xfrm>
          <a:prstGeom prst="rect">
            <a:avLst/>
          </a:prstGeom>
          <a:noFill/>
        </p:spPr>
        <p:txBody>
          <a:bodyPr wrap="square">
            <a:spAutoFit/>
          </a:bodyPr>
          <a:lstStyle/>
          <a:p>
            <a:pPr>
              <a:buNone/>
            </a:pPr>
            <a:r>
              <a:rPr lang="nb-NO" sz="2000" b="1" dirty="0">
                <a:highlight>
                  <a:srgbClr val="FFFFFF"/>
                </a:highlight>
                <a:ea typeface="+mn-lt"/>
                <a:cs typeface="+mn-lt"/>
              </a:rPr>
              <a:t>Planlagt tidsbruk: 15 minutter</a:t>
            </a:r>
            <a:endParaRPr lang="en-US" sz="2000" b="1" dirty="0">
              <a:ea typeface="+mn-lt"/>
              <a:cs typeface="+mn-lt"/>
            </a:endParaRPr>
          </a:p>
          <a:p>
            <a:pPr>
              <a:buNone/>
            </a:pPr>
            <a:endParaRPr lang="nb-NO" sz="2000" dirty="0">
              <a:highlight>
                <a:srgbClr val="FFFFFF"/>
              </a:highlight>
              <a:ea typeface="+mn-lt"/>
              <a:cs typeface="+mn-lt"/>
            </a:endParaRPr>
          </a:p>
          <a:p>
            <a:pPr>
              <a:buNone/>
            </a:pPr>
            <a:r>
              <a:rPr lang="nb-NO" sz="2000" b="1" dirty="0"/>
              <a:t>Jobb i grupper på 3-4 personer. </a:t>
            </a:r>
          </a:p>
          <a:p>
            <a:pPr>
              <a:buNone/>
            </a:pPr>
            <a:r>
              <a:rPr lang="nb-NO" sz="2000" b="1" dirty="0"/>
              <a:t>Del én ting hver som gjør at </a:t>
            </a:r>
            <a:r>
              <a:rPr lang="nb-NO" sz="2000" b="1" dirty="0" err="1"/>
              <a:t>FoL</a:t>
            </a:r>
            <a:r>
              <a:rPr lang="nb-NO" sz="2000" b="1" dirty="0"/>
              <a:t> er lett å få til i tverrfaglig arbeid.</a:t>
            </a:r>
            <a:br>
              <a:rPr lang="nb-NO" sz="2000" b="1" dirty="0"/>
            </a:br>
            <a:r>
              <a:rPr lang="nb-NO" sz="2000" b="1" dirty="0"/>
              <a:t>(Se f.eks. liste i oppgave 1; rutiner, samarbeid, en god idé, en vane, en arbeidsform som funker etc.)</a:t>
            </a:r>
          </a:p>
          <a:p>
            <a:pPr>
              <a:buNone/>
            </a:pPr>
            <a:endParaRPr lang="nb-NO" sz="2000" b="1" dirty="0"/>
          </a:p>
          <a:p>
            <a:pPr>
              <a:buNone/>
            </a:pPr>
            <a:r>
              <a:rPr lang="nb-NO" sz="2000" b="1" dirty="0"/>
              <a:t>En person i gruppen samler og skriver opp forslag i tre kolonner:</a:t>
            </a:r>
          </a:p>
          <a:p>
            <a:pPr marL="342900" indent="-342900">
              <a:buFont typeface="Arial" panose="020B0604020202020204" pitchFamily="34" charset="0"/>
              <a:buChar char="•"/>
            </a:pPr>
            <a:r>
              <a:rPr lang="nb-NO" sz="2000" b="1" dirty="0"/>
              <a:t>Dette gjør det lettere i praksis</a:t>
            </a:r>
          </a:p>
          <a:p>
            <a:pPr marL="342900" indent="-342900">
              <a:buFont typeface="Arial" panose="020B0604020202020204" pitchFamily="34" charset="0"/>
              <a:buChar char="•"/>
            </a:pPr>
            <a:r>
              <a:rPr lang="nb-NO" sz="2000" b="1" dirty="0"/>
              <a:t>Dette vil vi gjøre mer av</a:t>
            </a:r>
          </a:p>
          <a:p>
            <a:pPr marL="342900" indent="-342900">
              <a:buFont typeface="Arial" panose="020B0604020202020204" pitchFamily="34" charset="0"/>
              <a:buChar char="•"/>
            </a:pPr>
            <a:r>
              <a:rPr lang="nb-NO" sz="2000" b="1" dirty="0"/>
              <a:t>Dette trenger vi å huske på</a:t>
            </a:r>
          </a:p>
          <a:p>
            <a:pPr>
              <a:buNone/>
            </a:pPr>
            <a:endParaRPr lang="nb-NO" sz="2000" b="1" dirty="0"/>
          </a:p>
          <a:p>
            <a:pPr>
              <a:buNone/>
            </a:pPr>
            <a:r>
              <a:rPr lang="nb-NO" sz="2000" b="1" dirty="0"/>
              <a:t>Avslutt med å diskutere: </a:t>
            </a:r>
          </a:p>
          <a:p>
            <a:pPr>
              <a:buNone/>
            </a:pPr>
            <a:r>
              <a:rPr lang="nb-NO" sz="2000" b="1" dirty="0"/>
              <a:t>Hva er ett grep dere kan være enige om å fortsette med i det tverrfaglige arbeidet?</a:t>
            </a:r>
          </a:p>
        </p:txBody>
      </p:sp>
      <p:sp>
        <p:nvSpPr>
          <p:cNvPr id="9" name="TekstSylinder 8">
            <a:extLst>
              <a:ext uri="{FF2B5EF4-FFF2-40B4-BE49-F238E27FC236}">
                <a16:creationId xmlns:a16="http://schemas.microsoft.com/office/drawing/2014/main" id="{037507CD-5791-C347-1286-D973935B0C11}"/>
              </a:ext>
            </a:extLst>
          </p:cNvPr>
          <p:cNvSpPr txBox="1"/>
          <p:nvPr/>
        </p:nvSpPr>
        <p:spPr>
          <a:xfrm>
            <a:off x="1567543" y="378905"/>
            <a:ext cx="9056913" cy="1077218"/>
          </a:xfrm>
          <a:prstGeom prst="rect">
            <a:avLst/>
          </a:prstGeom>
          <a:noFill/>
        </p:spPr>
        <p:txBody>
          <a:bodyPr wrap="square">
            <a:spAutoFit/>
          </a:bodyPr>
          <a:lstStyle/>
          <a:p>
            <a:r>
              <a:rPr lang="nb-NO" sz="3200" b="1" dirty="0"/>
              <a:t>Oppgave 3: Slik får vi </a:t>
            </a:r>
            <a:r>
              <a:rPr lang="nb-NO" sz="3200" b="1" dirty="0" err="1"/>
              <a:t>FoL</a:t>
            </a:r>
            <a:r>
              <a:rPr lang="nb-NO" sz="3200" b="1" dirty="0"/>
              <a:t> til å fungere i tverrfaglig arbeid</a:t>
            </a:r>
            <a:endParaRPr lang="nb-NO" sz="3200" dirty="0"/>
          </a:p>
        </p:txBody>
      </p:sp>
    </p:spTree>
    <p:extLst>
      <p:ext uri="{BB962C8B-B14F-4D97-AF65-F5344CB8AC3E}">
        <p14:creationId xmlns:p14="http://schemas.microsoft.com/office/powerpoint/2010/main" val="165003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16BF-7D57-5E7B-EA1F-5BF36BC0E126}"/>
              </a:ext>
            </a:extLst>
          </p:cNvPr>
          <p:cNvSpPr>
            <a:spLocks noGrp="1"/>
          </p:cNvSpPr>
          <p:nvPr>
            <p:ph type="title"/>
          </p:nvPr>
        </p:nvSpPr>
        <p:spPr/>
        <p:txBody>
          <a:bodyPr/>
          <a:lstStyle/>
          <a:p>
            <a:r>
              <a:rPr lang="en-US" err="1"/>
              <a:t>Referanser</a:t>
            </a:r>
            <a:r>
              <a:rPr lang="en-US"/>
              <a:t> </a:t>
            </a:r>
          </a:p>
        </p:txBody>
      </p:sp>
      <p:sp>
        <p:nvSpPr>
          <p:cNvPr id="3" name="Content Placeholder 2">
            <a:extLst>
              <a:ext uri="{FF2B5EF4-FFF2-40B4-BE49-F238E27FC236}">
                <a16:creationId xmlns:a16="http://schemas.microsoft.com/office/drawing/2014/main" id="{44963083-498A-F414-0333-403DF69C4B83}"/>
              </a:ext>
            </a:extLst>
          </p:cNvPr>
          <p:cNvSpPr>
            <a:spLocks noGrp="1"/>
          </p:cNvSpPr>
          <p:nvPr>
            <p:ph idx="1"/>
          </p:nvPr>
        </p:nvSpPr>
        <p:spPr>
          <a:xfrm>
            <a:off x="838200" y="1538868"/>
            <a:ext cx="10515600" cy="5051503"/>
          </a:xfrm>
        </p:spPr>
        <p:txBody>
          <a:bodyPr vert="horz" lIns="91440" tIns="45720" rIns="91440" bIns="45720" rtlCol="0" anchor="t">
            <a:normAutofit fontScale="92500" lnSpcReduction="10000"/>
          </a:bodyPr>
          <a:lstStyle/>
          <a:p>
            <a:r>
              <a:rPr lang="nb-NO" sz="1400" dirty="0">
                <a:highlight>
                  <a:srgbClr val="FFFFFF"/>
                </a:highlight>
                <a:latin typeface="Aptos" panose="020B0004020202020204" pitchFamily="34" charset="0"/>
                <a:cs typeface="Times New Roman"/>
              </a:rPr>
              <a:t>Brevik, L. M., Gudmundsdottir, G. B., </a:t>
            </a:r>
            <a:r>
              <a:rPr lang="nb-NO" sz="1400" dirty="0" err="1">
                <a:highlight>
                  <a:srgbClr val="FFFFFF"/>
                </a:highlight>
                <a:latin typeface="Aptos" panose="020B0004020202020204" pitchFamily="34" charset="0"/>
                <a:cs typeface="Times New Roman"/>
              </a:rPr>
              <a:t>Barreng</a:t>
            </a:r>
            <a:r>
              <a:rPr lang="nb-NO" sz="1400" dirty="0">
                <a:highlight>
                  <a:srgbClr val="FFFFFF"/>
                </a:highlight>
                <a:latin typeface="Aptos" panose="020B0004020202020204" pitchFamily="34" charset="0"/>
                <a:cs typeface="Times New Roman"/>
              </a:rPr>
              <a:t>, R. L. S., </a:t>
            </a:r>
            <a:r>
              <a:rPr lang="nb-NO" sz="1400" dirty="0" err="1">
                <a:highlight>
                  <a:srgbClr val="FFFFFF"/>
                </a:highlight>
                <a:latin typeface="Aptos" panose="020B0004020202020204" pitchFamily="34" charset="0"/>
                <a:cs typeface="Times New Roman"/>
              </a:rPr>
              <a:t>Dodou</a:t>
            </a:r>
            <a:r>
              <a:rPr lang="nb-NO" sz="1400" dirty="0">
                <a:highlight>
                  <a:srgbClr val="FFFFFF"/>
                </a:highlight>
                <a:latin typeface="Aptos" panose="020B0004020202020204" pitchFamily="34" charset="0"/>
                <a:cs typeface="Times New Roman"/>
              </a:rPr>
              <a:t>, K., </a:t>
            </a:r>
            <a:r>
              <a:rPr lang="nb-NO" sz="1400" dirty="0" err="1">
                <a:highlight>
                  <a:srgbClr val="FFFFFF"/>
                </a:highlight>
                <a:latin typeface="Aptos" panose="020B0004020202020204" pitchFamily="34" charset="0"/>
                <a:cs typeface="Times New Roman"/>
              </a:rPr>
              <a:t>Doetjes</a:t>
            </a:r>
            <a:r>
              <a:rPr lang="nb-NO" sz="1400" dirty="0">
                <a:highlight>
                  <a:srgbClr val="FFFFFF"/>
                </a:highlight>
                <a:latin typeface="Aptos" panose="020B0004020202020204" pitchFamily="34" charset="0"/>
                <a:cs typeface="Times New Roman"/>
              </a:rPr>
              <a:t>, G., Evertsen, I., Goldschmidt‑Gjerløw, B., Hartvigsen, K. M., Hatlevik, O. E., Isaksen, A. R., Magnusson, C. G., </a:t>
            </a:r>
            <a:r>
              <a:rPr lang="nb-NO" sz="1400" dirty="0" err="1">
                <a:highlight>
                  <a:srgbClr val="FFFFFF"/>
                </a:highlight>
                <a:latin typeface="Aptos" panose="020B0004020202020204" pitchFamily="34" charset="0"/>
                <a:cs typeface="Times New Roman"/>
              </a:rPr>
              <a:t>Mathé</a:t>
            </a:r>
            <a:r>
              <a:rPr lang="nb-NO" sz="1400" dirty="0">
                <a:highlight>
                  <a:srgbClr val="FFFFFF"/>
                </a:highlight>
                <a:latin typeface="Aptos" panose="020B0004020202020204" pitchFamily="34" charset="0"/>
                <a:cs typeface="Times New Roman"/>
              </a:rPr>
              <a:t>, N. E. H., Siljan, H., Stovner, R. B., &amp; Suhr, M. L. (2023). </a:t>
            </a:r>
            <a:r>
              <a:rPr lang="nb-NO" sz="1400" i="1" dirty="0">
                <a:highlight>
                  <a:srgbClr val="FFFFFF"/>
                </a:highlight>
                <a:latin typeface="Aptos" panose="020B0004020202020204" pitchFamily="34" charset="0"/>
                <a:cs typeface="Times New Roman"/>
              </a:rPr>
              <a:t>Å mestre livet i 8. klasse. Perspektiver på livsmestring i klasserommet i sju fag (EDUCATE Rapport nr. 2).</a:t>
            </a:r>
            <a:r>
              <a:rPr lang="nb-NO" sz="1400" dirty="0">
                <a:highlight>
                  <a:srgbClr val="FFFFFF"/>
                </a:highlight>
                <a:latin typeface="Aptos" panose="020B0004020202020204" pitchFamily="34" charset="0"/>
                <a:cs typeface="Times New Roman"/>
              </a:rPr>
              <a:t> Institutt for lærerutdanning og skoleforskning. Universitetet i Oslo.  </a:t>
            </a:r>
            <a:r>
              <a:rPr lang="nb-NO" sz="1400" u="sng" dirty="0">
                <a:highlight>
                  <a:srgbClr val="FFFFFF"/>
                </a:highlight>
                <a:latin typeface="Aptos" panose="020B0004020202020204" pitchFamily="34" charset="0"/>
                <a:cs typeface="Times New Roman"/>
                <a:hlinkClick r:id="rId3"/>
              </a:rPr>
              <a:t>https://doi.org/10.5281/zenodo.8012569</a:t>
            </a:r>
          </a:p>
          <a:p>
            <a:r>
              <a:rPr lang="nb-NO" sz="1400" dirty="0">
                <a:highlight>
                  <a:srgbClr val="FFFFFF"/>
                </a:highlight>
                <a:latin typeface="Aptos" panose="020B0004020202020204" pitchFamily="34" charset="0"/>
                <a:ea typeface="Cambria"/>
                <a:cs typeface="Times New Roman"/>
              </a:rPr>
              <a:t>Evertsen, I., &amp; Brevik, L. M. (2025). Life skills </a:t>
            </a:r>
            <a:r>
              <a:rPr lang="nb-NO" sz="1400" dirty="0" err="1">
                <a:highlight>
                  <a:srgbClr val="FFFFFF"/>
                </a:highlight>
                <a:latin typeface="Aptos" panose="020B0004020202020204" pitchFamily="34" charset="0"/>
                <a:ea typeface="Cambria"/>
                <a:cs typeface="Times New Roman"/>
              </a:rPr>
              <a:t>education</a:t>
            </a:r>
            <a:r>
              <a:rPr lang="nb-NO" sz="1400" dirty="0">
                <a:highlight>
                  <a:srgbClr val="FFFFFF"/>
                </a:highlight>
                <a:latin typeface="Aptos" panose="020B0004020202020204" pitchFamily="34" charset="0"/>
                <a:ea typeface="Cambria"/>
                <a:cs typeface="Times New Roman"/>
              </a:rPr>
              <a:t> in </a:t>
            </a:r>
            <a:r>
              <a:rPr lang="nb-NO" sz="1400" dirty="0" err="1">
                <a:highlight>
                  <a:srgbClr val="FFFFFF"/>
                </a:highlight>
                <a:latin typeface="Aptos" panose="020B0004020202020204" pitchFamily="34" charset="0"/>
                <a:ea typeface="Cambria"/>
                <a:cs typeface="Times New Roman"/>
              </a:rPr>
              <a:t>secondary</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language</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classrooms</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Empathy</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communication</a:t>
            </a:r>
            <a:r>
              <a:rPr lang="nb-NO" sz="1400" dirty="0">
                <a:highlight>
                  <a:srgbClr val="FFFFFF"/>
                </a:highlight>
                <a:latin typeface="Aptos" panose="020B0004020202020204" pitchFamily="34" charset="0"/>
                <a:ea typeface="Cambria"/>
                <a:cs typeface="Times New Roman"/>
              </a:rPr>
              <a:t> and interpersonal </a:t>
            </a:r>
            <a:r>
              <a:rPr lang="nb-NO" sz="1400" dirty="0" err="1">
                <a:highlight>
                  <a:srgbClr val="FFFFFF"/>
                </a:highlight>
                <a:latin typeface="Aptos" panose="020B0004020202020204" pitchFamily="34" charset="0"/>
                <a:ea typeface="Cambria"/>
                <a:cs typeface="Times New Roman"/>
              </a:rPr>
              <a:t>relations</a:t>
            </a:r>
            <a:r>
              <a:rPr lang="nb-NO" sz="1400" dirty="0">
                <a:highlight>
                  <a:srgbClr val="FFFFFF"/>
                </a:highlight>
                <a:latin typeface="Aptos" panose="020B0004020202020204" pitchFamily="34" charset="0"/>
                <a:ea typeface="Cambria"/>
                <a:cs typeface="Times New Roman"/>
              </a:rPr>
              <a:t>. </a:t>
            </a:r>
            <a:r>
              <a:rPr lang="nb-NO" sz="1400" i="1" dirty="0">
                <a:highlight>
                  <a:srgbClr val="FFFFFF"/>
                </a:highlight>
                <a:latin typeface="Aptos" panose="020B0004020202020204" pitchFamily="34" charset="0"/>
                <a:ea typeface="Cambria"/>
                <a:cs typeface="Times New Roman"/>
              </a:rPr>
              <a:t>Journal </a:t>
            </a:r>
            <a:r>
              <a:rPr lang="nb-NO" sz="1400" i="1" dirty="0" err="1">
                <a:highlight>
                  <a:srgbClr val="FFFFFF"/>
                </a:highlight>
                <a:latin typeface="Aptos" panose="020B0004020202020204" pitchFamily="34" charset="0"/>
                <a:ea typeface="Cambria"/>
                <a:cs typeface="Times New Roman"/>
              </a:rPr>
              <a:t>of</a:t>
            </a:r>
            <a:r>
              <a:rPr lang="nb-NO" sz="1400" i="1" dirty="0">
                <a:highlight>
                  <a:srgbClr val="FFFFFF"/>
                </a:highlight>
                <a:latin typeface="Aptos" panose="020B0004020202020204" pitchFamily="34" charset="0"/>
                <a:ea typeface="Cambria"/>
                <a:cs typeface="Times New Roman"/>
              </a:rPr>
              <a:t> Curriculum Studies, 57</a:t>
            </a:r>
            <a:r>
              <a:rPr lang="nb-NO" sz="1400" dirty="0">
                <a:highlight>
                  <a:srgbClr val="FFFFFF"/>
                </a:highlight>
                <a:latin typeface="Aptos" panose="020B0004020202020204" pitchFamily="34" charset="0"/>
                <a:ea typeface="Cambria"/>
                <a:cs typeface="Times New Roman"/>
              </a:rPr>
              <a:t>(2), 164–183. </a:t>
            </a:r>
            <a:r>
              <a:rPr lang="nb-NO" sz="1400" u="sng" dirty="0">
                <a:highlight>
                  <a:srgbClr val="FFFFFF"/>
                </a:highlight>
                <a:latin typeface="Aptos" panose="020B0004020202020204" pitchFamily="34" charset="0"/>
                <a:ea typeface="Cambria"/>
                <a:cs typeface="Times New Roman"/>
                <a:hlinkClick r:id="rId4"/>
              </a:rPr>
              <a:t>https://doi.org/10.1080/00220272.2024.2436383</a:t>
            </a:r>
            <a:endParaRPr lang="nb-NO" sz="1400" dirty="0">
              <a:highlight>
                <a:srgbClr val="FFFFFF"/>
              </a:highlight>
              <a:latin typeface="Aptos" panose="020B0004020202020204" pitchFamily="34" charset="0"/>
              <a:ea typeface="Cambria"/>
              <a:cs typeface="Times New Roman"/>
            </a:endParaRPr>
          </a:p>
          <a:p>
            <a:r>
              <a:rPr lang="nb-NO" sz="1400" dirty="0" err="1">
                <a:highlight>
                  <a:srgbClr val="FFFFFF"/>
                </a:highlight>
                <a:latin typeface="Aptos" panose="020B0004020202020204" pitchFamily="34" charset="0"/>
                <a:cs typeface="Times New Roman"/>
              </a:rPr>
              <a:t>Furberg</a:t>
            </a:r>
            <a:r>
              <a:rPr lang="nb-NO" sz="1400" dirty="0">
                <a:highlight>
                  <a:srgbClr val="FFFFFF"/>
                </a:highlight>
                <a:latin typeface="Aptos" panose="020B0004020202020204" pitchFamily="34" charset="0"/>
                <a:cs typeface="Times New Roman"/>
              </a:rPr>
              <a:t>, A., Rødnes, K. A., Silseth, K., </a:t>
            </a:r>
            <a:r>
              <a:rPr lang="nb-NO" sz="1400" dirty="0" err="1">
                <a:highlight>
                  <a:srgbClr val="FFFFFF"/>
                </a:highlight>
                <a:latin typeface="Aptos" panose="020B0004020202020204" pitchFamily="34" charset="0"/>
                <a:cs typeface="Times New Roman"/>
              </a:rPr>
              <a:t>Arnseth</a:t>
            </a:r>
            <a:r>
              <a:rPr lang="nb-NO" sz="1400" dirty="0">
                <a:highlight>
                  <a:srgbClr val="FFFFFF"/>
                </a:highlight>
                <a:latin typeface="Aptos" panose="020B0004020202020204" pitchFamily="34" charset="0"/>
                <a:cs typeface="Times New Roman"/>
              </a:rPr>
              <a:t>, H. C., Kvamme, O. A., Lund, A., Sæther, E., </a:t>
            </a:r>
            <a:r>
              <a:rPr lang="nb-NO" sz="1400" dirty="0" err="1">
                <a:highlight>
                  <a:srgbClr val="FFFFFF"/>
                </a:highlight>
                <a:latin typeface="Aptos" panose="020B0004020202020204" pitchFamily="34" charset="0"/>
                <a:cs typeface="Times New Roman"/>
              </a:rPr>
              <a:t>Vasbø</a:t>
            </a:r>
            <a:r>
              <a:rPr lang="nb-NO" sz="1400" dirty="0">
                <a:highlight>
                  <a:srgbClr val="FFFFFF"/>
                </a:highlight>
                <a:latin typeface="Aptos" panose="020B0004020202020204" pitchFamily="34" charset="0"/>
                <a:cs typeface="Times New Roman"/>
              </a:rPr>
              <a:t>, K., Ernstsen, S., Wiseth </a:t>
            </a:r>
            <a:r>
              <a:rPr lang="nb-NO" sz="1400" dirty="0" err="1">
                <a:highlight>
                  <a:srgbClr val="FFFFFF"/>
                </a:highlight>
                <a:latin typeface="Aptos" panose="020B0004020202020204" pitchFamily="34" charset="0"/>
                <a:cs typeface="Times New Roman"/>
              </a:rPr>
              <a:t>Fundingsrud</a:t>
            </a:r>
            <a:r>
              <a:rPr lang="nb-NO" sz="1400" dirty="0">
                <a:highlight>
                  <a:srgbClr val="FFFFFF"/>
                </a:highlight>
                <a:latin typeface="Aptos" panose="020B0004020202020204" pitchFamily="34" charset="0"/>
                <a:cs typeface="Times New Roman"/>
              </a:rPr>
              <a:t>, M., </a:t>
            </a:r>
            <a:r>
              <a:rPr lang="nb-NO" sz="1400" dirty="0" err="1">
                <a:highlight>
                  <a:srgbClr val="FFFFFF"/>
                </a:highlight>
                <a:latin typeface="Aptos" panose="020B0004020202020204" pitchFamily="34" charset="0"/>
                <a:cs typeface="Times New Roman"/>
              </a:rPr>
              <a:t>Øistad</a:t>
            </a:r>
            <a:r>
              <a:rPr lang="nb-NO" sz="1400" dirty="0">
                <a:highlight>
                  <a:srgbClr val="FFFFFF"/>
                </a:highlight>
                <a:latin typeface="Aptos" panose="020B0004020202020204" pitchFamily="34" charset="0"/>
                <a:cs typeface="Times New Roman"/>
              </a:rPr>
              <a:t>, J. H., &amp; Slungård, K. (2023). </a:t>
            </a:r>
            <a:r>
              <a:rPr lang="nb-NO" sz="1400" i="1" dirty="0">
                <a:highlight>
                  <a:srgbClr val="FFFFFF"/>
                </a:highlight>
                <a:latin typeface="Aptos" panose="020B0004020202020204" pitchFamily="34" charset="0"/>
                <a:cs typeface="Times New Roman"/>
              </a:rPr>
              <a:t>Fagfornyelsen i møte med klasseromspraksiser: Læreres planlegging og gjennomføring av undervisning om tverrfaglige tema (EVA2020 Rapport </a:t>
            </a:r>
            <a:r>
              <a:rPr lang="nb-NO" sz="1400" i="1" dirty="0" err="1">
                <a:highlight>
                  <a:srgbClr val="FFFFFF"/>
                </a:highlight>
                <a:latin typeface="Aptos" panose="020B0004020202020204" pitchFamily="34" charset="0"/>
                <a:cs typeface="Times New Roman"/>
              </a:rPr>
              <a:t>nr</a:t>
            </a:r>
            <a:r>
              <a:rPr lang="nb-NO" sz="1400" i="1" dirty="0">
                <a:highlight>
                  <a:srgbClr val="FFFFFF"/>
                </a:highlight>
                <a:latin typeface="Aptos" panose="020B0004020202020204" pitchFamily="34" charset="0"/>
                <a:cs typeface="Times New Roman"/>
              </a:rPr>
              <a:t> 6). </a:t>
            </a:r>
            <a:r>
              <a:rPr lang="nb-NO" sz="1400" dirty="0">
                <a:highlight>
                  <a:srgbClr val="FFFFFF"/>
                </a:highlight>
                <a:latin typeface="Aptos" panose="020B0004020202020204" pitchFamily="34" charset="0"/>
                <a:cs typeface="Times New Roman"/>
              </a:rPr>
              <a:t>Universitetet i Oslo. </a:t>
            </a:r>
            <a:r>
              <a:rPr lang="nb-NO" sz="1400" dirty="0">
                <a:highlight>
                  <a:srgbClr val="FFFFFF"/>
                </a:highlight>
                <a:latin typeface="Aptos" panose="020B0004020202020204" pitchFamily="34" charset="0"/>
                <a:ea typeface="+mn-lt"/>
                <a:cs typeface="+mn-lt"/>
                <a:hlinkClick r:id="rId5"/>
              </a:rPr>
              <a:t>https://www.uv.uio.no/forskning/prosjekter/fagfornyelsen-evaluering/publikasjoner/eva2020---rapport-6.pdf</a:t>
            </a:r>
            <a:endParaRPr lang="nb-NO" sz="1400" u="sng" dirty="0">
              <a:highlight>
                <a:srgbClr val="FFFFFF"/>
              </a:highlight>
              <a:latin typeface="Aptos" panose="020B0004020202020204" pitchFamily="34" charset="0"/>
              <a:cs typeface="Times New Roman"/>
              <a:hlinkClick r:id="rId3"/>
            </a:endParaRPr>
          </a:p>
          <a:p>
            <a:r>
              <a:rPr lang="nb-NO" sz="1400" dirty="0" err="1">
                <a:highlight>
                  <a:srgbClr val="FFFFFF"/>
                </a:highlight>
                <a:latin typeface="Aptos" panose="020B0004020202020204" pitchFamily="34" charset="0"/>
                <a:ea typeface="Cambria"/>
                <a:cs typeface="Times New Roman"/>
              </a:rPr>
              <a:t>HeaLS</a:t>
            </a:r>
            <a:r>
              <a:rPr lang="nb-NO" sz="1400" dirty="0">
                <a:highlight>
                  <a:srgbClr val="FFFFFF"/>
                </a:highlight>
                <a:latin typeface="Aptos" panose="020B0004020202020204" pitchFamily="34" charset="0"/>
                <a:ea typeface="Cambria"/>
                <a:cs typeface="Times New Roman"/>
              </a:rPr>
              <a:t>/LIFE (2025). </a:t>
            </a:r>
            <a:r>
              <a:rPr lang="nb-NO" sz="1400" i="1" dirty="0" err="1">
                <a:highlight>
                  <a:srgbClr val="FFFFFF"/>
                </a:highlight>
                <a:latin typeface="Aptos" panose="020B0004020202020204" pitchFamily="34" charset="0"/>
                <a:ea typeface="Cambria"/>
                <a:cs typeface="Times New Roman"/>
              </a:rPr>
              <a:t>HeaLS</a:t>
            </a:r>
            <a:r>
              <a:rPr lang="nb-NO" sz="1400" i="1" dirty="0">
                <a:highlight>
                  <a:srgbClr val="FFFFFF"/>
                </a:highlight>
                <a:latin typeface="Aptos" panose="020B0004020202020204" pitchFamily="34" charset="0"/>
                <a:ea typeface="Cambria"/>
                <a:cs typeface="Times New Roman"/>
              </a:rPr>
              <a:t> og LIFE: Folkehelse og livsmestring i skolen: Rapporter</a:t>
            </a:r>
            <a:r>
              <a:rPr lang="nb-NO" sz="1400" dirty="0">
                <a:highlight>
                  <a:srgbClr val="FFFFFF"/>
                </a:highlight>
                <a:latin typeface="Aptos" panose="020B0004020202020204" pitchFamily="34" charset="0"/>
                <a:ea typeface="Cambria"/>
                <a:cs typeface="Times New Roman"/>
              </a:rPr>
              <a:t>. </a:t>
            </a:r>
            <a:r>
              <a:rPr lang="nb-NO" sz="1400" dirty="0">
                <a:highlight>
                  <a:srgbClr val="FFFFFF"/>
                </a:highlight>
                <a:latin typeface="Aptos" panose="020B0004020202020204" pitchFamily="34" charset="0"/>
                <a:ea typeface="Cambria"/>
                <a:cs typeface="Times New Roman"/>
                <a:hlinkClick r:id="rId6"/>
              </a:rPr>
              <a:t>https://heals.nifu.no/2025/</a:t>
            </a:r>
            <a:r>
              <a:rPr lang="nb-NO" sz="1400" dirty="0">
                <a:highlight>
                  <a:srgbClr val="FFFFFF"/>
                </a:highlight>
                <a:latin typeface="Aptos" panose="020B0004020202020204" pitchFamily="34" charset="0"/>
                <a:ea typeface="Cambria"/>
                <a:cs typeface="Times New Roman"/>
              </a:rPr>
              <a:t> </a:t>
            </a:r>
          </a:p>
          <a:p>
            <a:r>
              <a:rPr lang="nb-NO" sz="1400" dirty="0">
                <a:highlight>
                  <a:srgbClr val="FFFFFF"/>
                </a:highlight>
                <a:latin typeface="Aptos" panose="020B0004020202020204" pitchFamily="34" charset="0"/>
                <a:ea typeface="Cambria"/>
                <a:cs typeface="Times New Roman"/>
              </a:rPr>
              <a:t>Siljan, H. H., Magnusson, C. G., &amp; Goldschmidt‑Gjerløw, B. (2024). Livsmestring i norskfaget: Hvordan forstår og tilrettelegger norsklærere for livsmestringsarbeid i klasserommet? </a:t>
            </a:r>
            <a:r>
              <a:rPr lang="nb-NO" sz="1400" i="1" dirty="0">
                <a:highlight>
                  <a:srgbClr val="FFFFFF"/>
                </a:highlight>
                <a:latin typeface="Aptos" panose="020B0004020202020204" pitchFamily="34" charset="0"/>
                <a:ea typeface="Cambria"/>
                <a:cs typeface="Times New Roman"/>
              </a:rPr>
              <a:t>Nordic Journal </a:t>
            </a:r>
            <a:r>
              <a:rPr lang="nb-NO" sz="1400" i="1" dirty="0" err="1">
                <a:highlight>
                  <a:srgbClr val="FFFFFF"/>
                </a:highlight>
                <a:latin typeface="Aptos" panose="020B0004020202020204" pitchFamily="34" charset="0"/>
                <a:ea typeface="Cambria"/>
                <a:cs typeface="Times New Roman"/>
              </a:rPr>
              <a:t>of</a:t>
            </a:r>
            <a:r>
              <a:rPr lang="nb-NO" sz="1400" i="1" dirty="0">
                <a:highlight>
                  <a:srgbClr val="FFFFFF"/>
                </a:highlight>
                <a:latin typeface="Aptos" panose="020B0004020202020204" pitchFamily="34" charset="0"/>
                <a:ea typeface="Cambria"/>
                <a:cs typeface="Times New Roman"/>
              </a:rPr>
              <a:t> </a:t>
            </a:r>
            <a:r>
              <a:rPr lang="nb-NO" sz="1400" i="1" dirty="0" err="1">
                <a:highlight>
                  <a:srgbClr val="FFFFFF"/>
                </a:highlight>
                <a:latin typeface="Aptos" panose="020B0004020202020204" pitchFamily="34" charset="0"/>
                <a:ea typeface="Cambria"/>
                <a:cs typeface="Times New Roman"/>
              </a:rPr>
              <a:t>Literacy</a:t>
            </a:r>
            <a:r>
              <a:rPr lang="nb-NO" sz="1400" i="1" dirty="0">
                <a:highlight>
                  <a:srgbClr val="FFFFFF"/>
                </a:highlight>
                <a:latin typeface="Aptos" panose="020B0004020202020204" pitchFamily="34" charset="0"/>
                <a:ea typeface="Cambria"/>
                <a:cs typeface="Times New Roman"/>
              </a:rPr>
              <a:t> Research, 10</a:t>
            </a:r>
            <a:r>
              <a:rPr lang="nb-NO" sz="1400" dirty="0">
                <a:highlight>
                  <a:srgbClr val="FFFFFF"/>
                </a:highlight>
                <a:latin typeface="Aptos" panose="020B0004020202020204" pitchFamily="34" charset="0"/>
                <a:ea typeface="Cambria"/>
                <a:cs typeface="Times New Roman"/>
              </a:rPr>
              <a:t>(3), 39–59. </a:t>
            </a:r>
            <a:r>
              <a:rPr lang="nb-NO" sz="1400" u="sng" dirty="0">
                <a:highlight>
                  <a:srgbClr val="FFFFFF"/>
                </a:highlight>
                <a:latin typeface="Aptos" panose="020B0004020202020204" pitchFamily="34" charset="0"/>
                <a:ea typeface="Cambria"/>
                <a:cs typeface="Times New Roman"/>
                <a:hlinkClick r:id="rId7"/>
              </a:rPr>
              <a:t>https://doi.org/10.23865/njlr.v10.5509</a:t>
            </a:r>
          </a:p>
          <a:p>
            <a:pPr marL="0" indent="0">
              <a:buNone/>
            </a:pPr>
            <a:endParaRPr lang="nb-NO" sz="1200" u="sng" dirty="0">
              <a:highlight>
                <a:srgbClr val="FFFFFF"/>
              </a:highlight>
              <a:latin typeface="Times New Roman"/>
              <a:ea typeface="Cambria"/>
              <a:cs typeface="Times New Roman"/>
            </a:endParaRPr>
          </a:p>
          <a:p>
            <a:pPr marL="0" indent="0">
              <a:buNone/>
            </a:pPr>
            <a:r>
              <a:rPr lang="nb-NO" sz="4400" u="sng" dirty="0">
                <a:solidFill>
                  <a:srgbClr val="000000"/>
                </a:solidFill>
                <a:highlight>
                  <a:srgbClr val="FFFFFF"/>
                </a:highlight>
                <a:latin typeface="Aptos" panose="020B0004020202020204" pitchFamily="34" charset="0"/>
                <a:ea typeface="+mn-lt"/>
                <a:cs typeface="Times New Roman"/>
              </a:rPr>
              <a:t>Prosjektsider</a:t>
            </a:r>
          </a:p>
          <a:p>
            <a:pPr marL="0" indent="0">
              <a:buNone/>
            </a:pPr>
            <a:r>
              <a:rPr lang="nb-NO" sz="1400" dirty="0">
                <a:highlight>
                  <a:srgbClr val="FFFFFF"/>
                </a:highlight>
                <a:ea typeface="Calibri"/>
                <a:cs typeface="Times New Roman"/>
              </a:rPr>
              <a:t>EVA2020: </a:t>
            </a:r>
            <a:r>
              <a:rPr lang="nb-NO" sz="1400" dirty="0">
                <a:highlight>
                  <a:srgbClr val="FFFFFF"/>
                </a:highlight>
                <a:ea typeface="Calibri"/>
                <a:cs typeface="Times New Roman"/>
                <a:hlinkClick r:id="rId8"/>
              </a:rPr>
              <a:t>https://www.uv.uio.no/forskning/prosjekter/fagfornyelsen-evaluering/</a:t>
            </a:r>
            <a:endParaRPr lang="nb-NO" sz="1400" dirty="0">
              <a:highlight>
                <a:srgbClr val="FFFFFF"/>
              </a:highlight>
              <a:ea typeface="Calibri"/>
              <a:cs typeface="Times New Roman"/>
            </a:endParaRPr>
          </a:p>
          <a:p>
            <a:pPr marL="0" indent="0">
              <a:buNone/>
            </a:pPr>
            <a:r>
              <a:rPr lang="nb-NO" sz="1400" dirty="0">
                <a:highlight>
                  <a:srgbClr val="FFFFFF"/>
                </a:highlight>
                <a:ea typeface="Calibri"/>
                <a:cs typeface="Times New Roman"/>
              </a:rPr>
              <a:t>EDUCATE: </a:t>
            </a:r>
            <a:r>
              <a:rPr lang="nb-NO" sz="1400" dirty="0">
                <a:highlight>
                  <a:srgbClr val="FFFFFF"/>
                </a:highlight>
                <a:ea typeface="+mn-lt"/>
                <a:cs typeface="+mn-lt"/>
                <a:hlinkClick r:id="rId9"/>
              </a:rPr>
              <a:t>https://www.uv.uio.no/ils/forskning/prosjekter/educate/</a:t>
            </a:r>
          </a:p>
          <a:p>
            <a:pPr marL="0" indent="0">
              <a:buNone/>
            </a:pPr>
            <a:r>
              <a:rPr lang="nb-NO" sz="1400" dirty="0" err="1">
                <a:highlight>
                  <a:srgbClr val="FFFFFF"/>
                </a:highlight>
                <a:ea typeface="+mn-lt"/>
                <a:cs typeface="+mn-lt"/>
              </a:rPr>
              <a:t>HeaLS</a:t>
            </a:r>
            <a:r>
              <a:rPr lang="nb-NO" sz="1400" dirty="0">
                <a:highlight>
                  <a:srgbClr val="FFFFFF"/>
                </a:highlight>
                <a:ea typeface="+mn-lt"/>
                <a:cs typeface="+mn-lt"/>
              </a:rPr>
              <a:t>: </a:t>
            </a:r>
            <a:r>
              <a:rPr lang="nb-NO" sz="1400" dirty="0">
                <a:highlight>
                  <a:srgbClr val="FFFFFF"/>
                </a:highlight>
                <a:ea typeface="+mn-lt"/>
                <a:cs typeface="+mn-lt"/>
                <a:hlinkClick r:id="rId10"/>
              </a:rPr>
              <a:t>https://heals.nifu.no/</a:t>
            </a:r>
            <a:r>
              <a:rPr lang="nb-NO" sz="1400" dirty="0">
                <a:highlight>
                  <a:srgbClr val="FFFFFF"/>
                </a:highlight>
                <a:ea typeface="+mn-lt"/>
                <a:cs typeface="+mn-lt"/>
              </a:rPr>
              <a:t> og </a:t>
            </a:r>
            <a:r>
              <a:rPr lang="nb-NO" sz="1400" dirty="0">
                <a:highlight>
                  <a:srgbClr val="FFFFFF"/>
                </a:highlight>
                <a:ea typeface="+mn-lt"/>
                <a:cs typeface="+mn-lt"/>
                <a:hlinkClick r:id="rId11"/>
              </a:rPr>
              <a:t>https://www.sv.uio.no/psi/forskning/prosjekter/heals/index.html</a:t>
            </a:r>
            <a:r>
              <a:rPr lang="nb-NO" sz="1400" dirty="0">
                <a:highlight>
                  <a:srgbClr val="FFFFFF"/>
                </a:highlight>
                <a:ea typeface="+mn-lt"/>
                <a:cs typeface="+mn-lt"/>
              </a:rPr>
              <a:t> </a:t>
            </a:r>
          </a:p>
          <a:p>
            <a:pPr marL="0" indent="0">
              <a:buNone/>
            </a:pPr>
            <a:r>
              <a:rPr lang="nb-NO" sz="1400" dirty="0">
                <a:highlight>
                  <a:srgbClr val="FFFFFF"/>
                </a:highlight>
                <a:ea typeface="+mn-lt"/>
                <a:cs typeface="+mn-lt"/>
              </a:rPr>
              <a:t>LIFE: </a:t>
            </a:r>
            <a:r>
              <a:rPr lang="nb-NO" sz="1400" dirty="0">
                <a:highlight>
                  <a:srgbClr val="FFFFFF"/>
                </a:highlight>
                <a:ea typeface="+mn-lt"/>
                <a:cs typeface="+mn-lt"/>
                <a:hlinkClick r:id="rId12"/>
              </a:rPr>
              <a:t>https://www.uis.no/nb/laeringsmiljosenteret/forskning/life-livsmestring-i-teori-og-praksis</a:t>
            </a:r>
            <a:r>
              <a:rPr lang="nb-NO" sz="1400" dirty="0">
                <a:highlight>
                  <a:srgbClr val="FFFFFF"/>
                </a:highlight>
                <a:ea typeface="+mn-lt"/>
                <a:cs typeface="+mn-lt"/>
              </a:rPr>
              <a:t> </a:t>
            </a:r>
          </a:p>
        </p:txBody>
      </p:sp>
    </p:spTree>
    <p:extLst>
      <p:ext uri="{BB962C8B-B14F-4D97-AF65-F5344CB8AC3E}">
        <p14:creationId xmlns:p14="http://schemas.microsoft.com/office/powerpoint/2010/main" val="228702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F45D6F-E55F-9083-5AD5-7EA6E84E04E0}"/>
              </a:ext>
            </a:extLst>
          </p:cNvPr>
          <p:cNvSpPr txBox="1"/>
          <p:nvPr/>
        </p:nvSpPr>
        <p:spPr>
          <a:xfrm>
            <a:off x="966355" y="292768"/>
            <a:ext cx="98090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3200" b="1" baseline="0" dirty="0">
                <a:latin typeface="Aptos Display"/>
              </a:rPr>
              <a:t>Hvordan organiserer du arbeidet med </a:t>
            </a:r>
            <a:r>
              <a:rPr lang="nb-NO" sz="3200" b="1" baseline="0" dirty="0" err="1">
                <a:latin typeface="Aptos Display"/>
              </a:rPr>
              <a:t>FoL</a:t>
            </a:r>
            <a:r>
              <a:rPr lang="nb-NO" sz="3200" b="1" baseline="0" dirty="0">
                <a:latin typeface="Aptos Display"/>
              </a:rPr>
              <a:t>? </a:t>
            </a:r>
            <a:endParaRPr lang="en-US" sz="3200" dirty="0"/>
          </a:p>
        </p:txBody>
      </p:sp>
      <p:pic>
        <p:nvPicPr>
          <p:cNvPr id="9" name="Bilde 8">
            <a:extLst>
              <a:ext uri="{FF2B5EF4-FFF2-40B4-BE49-F238E27FC236}">
                <a16:creationId xmlns:a16="http://schemas.microsoft.com/office/drawing/2014/main" id="{0E684CCF-26D0-F1F1-D8AB-D6F61D93976F}"/>
              </a:ext>
            </a:extLst>
          </p:cNvPr>
          <p:cNvPicPr>
            <a:picLocks noChangeAspect="1"/>
          </p:cNvPicPr>
          <p:nvPr/>
        </p:nvPicPr>
        <p:blipFill>
          <a:blip r:embed="rId4"/>
          <a:stretch>
            <a:fillRect/>
          </a:stretch>
        </p:blipFill>
        <p:spPr>
          <a:xfrm>
            <a:off x="1730926" y="1447680"/>
            <a:ext cx="8279873" cy="4435829"/>
          </a:xfrm>
          <a:prstGeom prst="rect">
            <a:avLst/>
          </a:prstGeom>
        </p:spPr>
      </p:pic>
      <p:sp>
        <p:nvSpPr>
          <p:cNvPr id="14" name="TextBox 1">
            <a:extLst>
              <a:ext uri="{FF2B5EF4-FFF2-40B4-BE49-F238E27FC236}">
                <a16:creationId xmlns:a16="http://schemas.microsoft.com/office/drawing/2014/main" id="{8D81BF4B-43C7-8157-F304-5AFF006F1F2C}"/>
              </a:ext>
            </a:extLst>
          </p:cNvPr>
          <p:cNvSpPr txBox="1"/>
          <p:nvPr/>
        </p:nvSpPr>
        <p:spPr>
          <a:xfrm>
            <a:off x="423811" y="6015064"/>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err="1">
                <a:solidFill>
                  <a:srgbClr val="000000"/>
                </a:solidFill>
                <a:ea typeface="+mj-lt"/>
                <a:cs typeface="+mj-lt"/>
              </a:rPr>
              <a:t>HeaLS</a:t>
            </a:r>
            <a:r>
              <a:rPr lang="en-US" sz="2000">
                <a:solidFill>
                  <a:srgbClr val="000000"/>
                </a:solidFill>
                <a:ea typeface="+mj-lt"/>
                <a:cs typeface="+mj-lt"/>
              </a:rPr>
              <a:t>/LIFE, 2025</a:t>
            </a:r>
            <a:endParaRPr lang="en-US"/>
          </a:p>
        </p:txBody>
      </p:sp>
    </p:spTree>
    <p:extLst>
      <p:ext uri="{BB962C8B-B14F-4D97-AF65-F5344CB8AC3E}">
        <p14:creationId xmlns:p14="http://schemas.microsoft.com/office/powerpoint/2010/main" val="279939866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a:extLst>
              <a:ext uri="{FF2B5EF4-FFF2-40B4-BE49-F238E27FC236}">
                <a16:creationId xmlns:a16="http://schemas.microsoft.com/office/drawing/2014/main" id="{7D4363EF-BA9F-77FF-18CD-6A2F18B842C2}"/>
              </a:ext>
            </a:extLst>
          </p:cNvPr>
          <p:cNvPicPr>
            <a:picLocks noGrp="1" noChangeAspect="1"/>
          </p:cNvPicPr>
          <p:nvPr>
            <p:ph sz="half" idx="1"/>
          </p:nvPr>
        </p:nvPicPr>
        <p:blipFill>
          <a:blip r:embed="rId3"/>
          <a:stretch>
            <a:fillRect/>
          </a:stretch>
        </p:blipFill>
        <p:spPr>
          <a:xfrm>
            <a:off x="1992000" y="1140528"/>
            <a:ext cx="8208000" cy="4922574"/>
          </a:xfrm>
          <a:prstGeom prst="rect">
            <a:avLst/>
          </a:prstGeom>
        </p:spPr>
      </p:pic>
      <p:sp>
        <p:nvSpPr>
          <p:cNvPr id="13" name="TextBox 1">
            <a:extLst>
              <a:ext uri="{FF2B5EF4-FFF2-40B4-BE49-F238E27FC236}">
                <a16:creationId xmlns:a16="http://schemas.microsoft.com/office/drawing/2014/main" id="{9FA3F580-59BA-8A07-C619-57DB1EB8777C}"/>
              </a:ext>
            </a:extLst>
          </p:cNvPr>
          <p:cNvSpPr txBox="1"/>
          <p:nvPr/>
        </p:nvSpPr>
        <p:spPr>
          <a:xfrm>
            <a:off x="423811" y="6015064"/>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err="1">
                <a:solidFill>
                  <a:srgbClr val="000000"/>
                </a:solidFill>
                <a:ea typeface="+mj-lt"/>
                <a:cs typeface="+mj-lt"/>
              </a:rPr>
              <a:t>HeaLS</a:t>
            </a:r>
            <a:r>
              <a:rPr lang="en-US" sz="2000">
                <a:solidFill>
                  <a:srgbClr val="000000"/>
                </a:solidFill>
                <a:ea typeface="+mj-lt"/>
                <a:cs typeface="+mj-lt"/>
              </a:rPr>
              <a:t>/LIFE, 2025</a:t>
            </a:r>
            <a:endParaRPr lang="en-US"/>
          </a:p>
        </p:txBody>
      </p:sp>
      <p:sp>
        <p:nvSpPr>
          <p:cNvPr id="2" name="TextBox 1">
            <a:extLst>
              <a:ext uri="{FF2B5EF4-FFF2-40B4-BE49-F238E27FC236}">
                <a16:creationId xmlns:a16="http://schemas.microsoft.com/office/drawing/2014/main" id="{589EBF51-C909-113F-CEFD-3B2F66301921}"/>
              </a:ext>
            </a:extLst>
          </p:cNvPr>
          <p:cNvSpPr txBox="1"/>
          <p:nvPr/>
        </p:nvSpPr>
        <p:spPr>
          <a:xfrm>
            <a:off x="825035" y="419124"/>
            <a:ext cx="98090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3200" b="1" baseline="0" dirty="0">
                <a:latin typeface="Aptos Display"/>
              </a:rPr>
              <a:t>Hvordan organiserer du arbeidet med </a:t>
            </a:r>
            <a:r>
              <a:rPr lang="nb-NO" sz="3200" b="1" baseline="0" dirty="0" err="1">
                <a:latin typeface="Aptos Display"/>
              </a:rPr>
              <a:t>FoL</a:t>
            </a:r>
            <a:r>
              <a:rPr lang="nb-NO" sz="3200" b="1" baseline="0" dirty="0">
                <a:latin typeface="Aptos Display"/>
              </a:rPr>
              <a:t>? </a:t>
            </a:r>
            <a:endParaRPr lang="en-US" sz="3200" dirty="0"/>
          </a:p>
        </p:txBody>
      </p:sp>
    </p:spTree>
    <p:extLst>
      <p:ext uri="{BB962C8B-B14F-4D97-AF65-F5344CB8AC3E}">
        <p14:creationId xmlns:p14="http://schemas.microsoft.com/office/powerpoint/2010/main" val="316104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1628-2E27-CCA6-342A-8B928A74AE0E}"/>
              </a:ext>
            </a:extLst>
          </p:cNvPr>
          <p:cNvSpPr>
            <a:spLocks noGrp="1"/>
          </p:cNvSpPr>
          <p:nvPr>
            <p:ph type="title"/>
          </p:nvPr>
        </p:nvSpPr>
        <p:spPr>
          <a:xfrm>
            <a:off x="838200" y="365125"/>
            <a:ext cx="10515600" cy="565193"/>
          </a:xfrm>
        </p:spPr>
        <p:txBody>
          <a:bodyPr>
            <a:noAutofit/>
          </a:bodyPr>
          <a:lstStyle/>
          <a:p>
            <a:r>
              <a:rPr lang="en-US" sz="3600" b="1" dirty="0"/>
              <a:t>Tre </a:t>
            </a:r>
            <a:r>
              <a:rPr lang="en-US" sz="3600" b="1" dirty="0" err="1"/>
              <a:t>måter</a:t>
            </a:r>
            <a:r>
              <a:rPr lang="en-US" sz="3600" b="1" dirty="0"/>
              <a:t> å </a:t>
            </a:r>
            <a:r>
              <a:rPr lang="en-US" sz="3600" b="1" dirty="0" err="1"/>
              <a:t>jobbe</a:t>
            </a:r>
            <a:r>
              <a:rPr lang="en-US" sz="3600" b="1" dirty="0"/>
              <a:t> med </a:t>
            </a:r>
            <a:r>
              <a:rPr lang="en-US" sz="3600" b="1" dirty="0" err="1"/>
              <a:t>FoL</a:t>
            </a:r>
            <a:r>
              <a:rPr lang="en-US" sz="3600" b="1" dirty="0"/>
              <a:t> </a:t>
            </a:r>
            <a:r>
              <a:rPr lang="en-US" sz="3600" b="1" dirty="0" err="1"/>
              <a:t>i</a:t>
            </a:r>
            <a:r>
              <a:rPr lang="en-US" sz="3600" b="1" dirty="0"/>
              <a:t> </a:t>
            </a:r>
            <a:r>
              <a:rPr lang="en-US" sz="3600" b="1" dirty="0" err="1"/>
              <a:t>skolen</a:t>
            </a:r>
            <a:endParaRPr lang="en-US" sz="3600" b="1" dirty="0"/>
          </a:p>
        </p:txBody>
      </p:sp>
      <p:pic>
        <p:nvPicPr>
          <p:cNvPr id="4" name="Content Placeholder 3" descr="A diagram of a circle with orange dots and white text&#10;&#10;AI-generated content may be incorrect.">
            <a:extLst>
              <a:ext uri="{FF2B5EF4-FFF2-40B4-BE49-F238E27FC236}">
                <a16:creationId xmlns:a16="http://schemas.microsoft.com/office/drawing/2014/main" id="{8247969D-6955-C918-5CA9-3FA9F06EAB9C}"/>
              </a:ext>
            </a:extLst>
          </p:cNvPr>
          <p:cNvPicPr>
            <a:picLocks noGrp="1" noChangeAspect="1"/>
          </p:cNvPicPr>
          <p:nvPr>
            <p:ph idx="1"/>
          </p:nvPr>
        </p:nvPicPr>
        <p:blipFill>
          <a:blip r:embed="rId4"/>
          <a:srcRect t="31122"/>
          <a:stretch/>
        </p:blipFill>
        <p:spPr>
          <a:xfrm>
            <a:off x="956489" y="1110202"/>
            <a:ext cx="8946829" cy="4817480"/>
          </a:xfrm>
          <a:prstGeom prst="rect">
            <a:avLst/>
          </a:prstGeom>
        </p:spPr>
      </p:pic>
      <p:sp>
        <p:nvSpPr>
          <p:cNvPr id="5" name="TextBox 1">
            <a:extLst>
              <a:ext uri="{FF2B5EF4-FFF2-40B4-BE49-F238E27FC236}">
                <a16:creationId xmlns:a16="http://schemas.microsoft.com/office/drawing/2014/main" id="{96CCC3E2-8BAC-5525-F3CF-C869FD20879B}"/>
              </a:ext>
            </a:extLst>
          </p:cNvPr>
          <p:cNvSpPr txBox="1"/>
          <p:nvPr/>
        </p:nvSpPr>
        <p:spPr>
          <a:xfrm>
            <a:off x="525396" y="6254348"/>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baseline="0">
                <a:solidFill>
                  <a:srgbClr val="000000"/>
                </a:solidFill>
                <a:latin typeface="Aptos Display"/>
                <a:ea typeface="+mj-lt"/>
                <a:cs typeface="+mj-lt"/>
              </a:rPr>
              <a:t>EDUCATE</a:t>
            </a:r>
            <a:endParaRPr lang="en-US"/>
          </a:p>
        </p:txBody>
      </p:sp>
    </p:spTree>
    <p:extLst>
      <p:ext uri="{BB962C8B-B14F-4D97-AF65-F5344CB8AC3E}">
        <p14:creationId xmlns:p14="http://schemas.microsoft.com/office/powerpoint/2010/main" val="291032544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4E5DEDE-8154-BB72-C4E5-22CAA8083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D276EE-7730-B875-39F0-C60A121A1E24}"/>
              </a:ext>
            </a:extLst>
          </p:cNvPr>
          <p:cNvSpPr>
            <a:spLocks noGrp="1"/>
          </p:cNvSpPr>
          <p:nvPr>
            <p:ph type="title"/>
          </p:nvPr>
        </p:nvSpPr>
        <p:spPr/>
        <p:txBody>
          <a:bodyPr>
            <a:normAutofit/>
          </a:bodyPr>
          <a:lstStyle/>
          <a:p>
            <a:r>
              <a:rPr lang="nb-NO" sz="3600" b="1" dirty="0">
                <a:solidFill>
                  <a:schemeClr val="bg1"/>
                </a:solidFill>
                <a:ea typeface="+mj-lt"/>
                <a:cs typeface="+mj-lt"/>
              </a:rPr>
              <a:t>Undervisning i </a:t>
            </a:r>
            <a:r>
              <a:rPr lang="nb-NO" sz="3600" b="1" dirty="0" err="1">
                <a:solidFill>
                  <a:schemeClr val="bg1"/>
                </a:solidFill>
                <a:ea typeface="+mj-lt"/>
                <a:cs typeface="+mj-lt"/>
              </a:rPr>
              <a:t>FoL</a:t>
            </a:r>
            <a:r>
              <a:rPr lang="nb-NO" sz="3600" b="1" dirty="0">
                <a:solidFill>
                  <a:schemeClr val="bg1"/>
                </a:solidFill>
                <a:ea typeface="+mj-lt"/>
                <a:cs typeface="+mj-lt"/>
              </a:rPr>
              <a:t> – planlagt eller spontan? </a:t>
            </a:r>
            <a:endParaRPr lang="nb-NO" sz="3600" b="1" dirty="0">
              <a:solidFill>
                <a:schemeClr val="bg1"/>
              </a:solidFill>
            </a:endParaRPr>
          </a:p>
        </p:txBody>
      </p:sp>
      <p:sp>
        <p:nvSpPr>
          <p:cNvPr id="3" name="Content Placeholder 2">
            <a:extLst>
              <a:ext uri="{FF2B5EF4-FFF2-40B4-BE49-F238E27FC236}">
                <a16:creationId xmlns:a16="http://schemas.microsoft.com/office/drawing/2014/main" id="{475F133B-B504-413E-42CA-E19CEC353B02}"/>
              </a:ext>
            </a:extLst>
          </p:cNvPr>
          <p:cNvSpPr>
            <a:spLocks noGrp="1"/>
          </p:cNvSpPr>
          <p:nvPr>
            <p:ph idx="1"/>
          </p:nvPr>
        </p:nvSpPr>
        <p:spPr>
          <a:xfrm>
            <a:off x="848359" y="1825625"/>
            <a:ext cx="9595051" cy="3679063"/>
          </a:xfrm>
        </p:spPr>
        <p:txBody>
          <a:bodyPr vert="horz" lIns="91440" tIns="45720" rIns="91440" bIns="45720" rtlCol="0" anchor="t">
            <a:normAutofit/>
          </a:bodyPr>
          <a:lstStyle/>
          <a:p>
            <a:r>
              <a:rPr lang="nb-NO" dirty="0" err="1">
                <a:solidFill>
                  <a:schemeClr val="bg1"/>
                </a:solidFill>
                <a:ea typeface="+mn-lt"/>
                <a:cs typeface="+mn-lt"/>
              </a:rPr>
              <a:t>FoL</a:t>
            </a:r>
            <a:r>
              <a:rPr lang="nb-NO" dirty="0">
                <a:solidFill>
                  <a:schemeClr val="bg1"/>
                </a:solidFill>
                <a:ea typeface="+mn-lt"/>
                <a:cs typeface="+mn-lt"/>
              </a:rPr>
              <a:t> er også planlagt del av undervisningsøkter</a:t>
            </a:r>
          </a:p>
          <a:p>
            <a:pPr marL="0" indent="0">
              <a:buNone/>
            </a:pPr>
            <a:endParaRPr lang="nb-NO" dirty="0">
              <a:solidFill>
                <a:schemeClr val="bg1"/>
              </a:solidFill>
              <a:ea typeface="+mn-lt"/>
              <a:cs typeface="+mn-lt"/>
            </a:endParaRPr>
          </a:p>
          <a:p>
            <a:r>
              <a:rPr lang="nb-NO" dirty="0">
                <a:solidFill>
                  <a:schemeClr val="bg1"/>
                </a:solidFill>
                <a:ea typeface="+mn-lt"/>
                <a:cs typeface="+mn-lt"/>
              </a:rPr>
              <a:t>Bevisste pedagogiske valg</a:t>
            </a:r>
          </a:p>
          <a:p>
            <a:endParaRPr lang="nb-NO" dirty="0">
              <a:solidFill>
                <a:schemeClr val="bg1"/>
              </a:solidFill>
              <a:ea typeface="+mn-lt"/>
              <a:cs typeface="+mn-lt"/>
            </a:endParaRPr>
          </a:p>
          <a:p>
            <a:r>
              <a:rPr lang="nb-NO" dirty="0">
                <a:solidFill>
                  <a:schemeClr val="bg1"/>
                </a:solidFill>
                <a:ea typeface="+mn-lt"/>
                <a:cs typeface="+mn-lt"/>
              </a:rPr>
              <a:t>Bredt spekter av temaområder som inngår i </a:t>
            </a:r>
            <a:r>
              <a:rPr lang="nb-NO" dirty="0" err="1">
                <a:solidFill>
                  <a:schemeClr val="bg1"/>
                </a:solidFill>
                <a:ea typeface="+mn-lt"/>
                <a:cs typeface="+mn-lt"/>
              </a:rPr>
              <a:t>FoL</a:t>
            </a:r>
            <a:endParaRPr lang="nb-NO" dirty="0">
              <a:solidFill>
                <a:schemeClr val="bg1"/>
              </a:solidFill>
              <a:ea typeface="+mn-lt"/>
              <a:cs typeface="+mn-lt"/>
            </a:endParaRPr>
          </a:p>
          <a:p>
            <a:endParaRPr lang="nb-NO" dirty="0">
              <a:solidFill>
                <a:schemeClr val="bg1"/>
              </a:solidFill>
              <a:ea typeface="+mn-lt"/>
              <a:cs typeface="+mn-lt"/>
            </a:endParaRPr>
          </a:p>
          <a:p>
            <a:r>
              <a:rPr lang="nb-NO" dirty="0" err="1">
                <a:solidFill>
                  <a:schemeClr val="bg1"/>
                </a:solidFill>
              </a:rPr>
              <a:t>FoL</a:t>
            </a:r>
            <a:r>
              <a:rPr lang="nb-NO" dirty="0">
                <a:solidFill>
                  <a:schemeClr val="bg1"/>
                </a:solidFill>
              </a:rPr>
              <a:t> integreres tettere med faget</a:t>
            </a:r>
          </a:p>
          <a:p>
            <a:endParaRPr lang="nb-NO" dirty="0">
              <a:solidFill>
                <a:srgbClr val="000000"/>
              </a:solidFill>
              <a:ea typeface="+mn-lt"/>
              <a:cs typeface="+mn-lt"/>
            </a:endParaRPr>
          </a:p>
          <a:p>
            <a:endParaRPr lang="nb-NO" dirty="0">
              <a:solidFill>
                <a:srgbClr val="000000"/>
              </a:solidFill>
              <a:ea typeface="+mn-lt"/>
              <a:cs typeface="+mn-lt"/>
            </a:endParaRPr>
          </a:p>
        </p:txBody>
      </p:sp>
    </p:spTree>
    <p:extLst>
      <p:ext uri="{BB962C8B-B14F-4D97-AF65-F5344CB8AC3E}">
        <p14:creationId xmlns:p14="http://schemas.microsoft.com/office/powerpoint/2010/main" val="356353450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337F-B155-9ACF-451F-2EB916626E38}"/>
              </a:ext>
            </a:extLst>
          </p:cNvPr>
          <p:cNvSpPr>
            <a:spLocks noGrp="1"/>
          </p:cNvSpPr>
          <p:nvPr>
            <p:ph type="title"/>
          </p:nvPr>
        </p:nvSpPr>
        <p:spPr>
          <a:xfrm>
            <a:off x="639192" y="365125"/>
            <a:ext cx="11552808" cy="1325563"/>
          </a:xfrm>
        </p:spPr>
        <p:txBody>
          <a:bodyPr>
            <a:normAutofit/>
          </a:bodyPr>
          <a:lstStyle/>
          <a:p>
            <a:r>
              <a:rPr lang="en-US" sz="3600" b="1" dirty="0">
                <a:ea typeface="+mn-lt"/>
                <a:cs typeface="+mn-lt"/>
              </a:rPr>
              <a:t>"</a:t>
            </a:r>
            <a:r>
              <a:rPr lang="en-US" sz="3600" b="1" dirty="0" err="1">
                <a:ea typeface="+mn-lt"/>
                <a:cs typeface="+mn-lt"/>
              </a:rPr>
              <a:t>Hvem</a:t>
            </a:r>
            <a:r>
              <a:rPr lang="en-US" sz="3600" b="1" dirty="0">
                <a:ea typeface="+mn-lt"/>
                <a:cs typeface="+mn-lt"/>
              </a:rPr>
              <a:t> er du? En uke om </a:t>
            </a:r>
            <a:r>
              <a:rPr lang="en-US" sz="3600" b="1" dirty="0" err="1">
                <a:ea typeface="+mn-lt"/>
                <a:cs typeface="+mn-lt"/>
              </a:rPr>
              <a:t>identitet</a:t>
            </a:r>
            <a:r>
              <a:rPr lang="en-US" sz="3600" b="1" dirty="0">
                <a:ea typeface="+mn-lt"/>
                <a:cs typeface="+mn-lt"/>
              </a:rPr>
              <a:t> og </a:t>
            </a:r>
            <a:r>
              <a:rPr lang="en-US" sz="3600" b="1" dirty="0" err="1">
                <a:ea typeface="+mn-lt"/>
                <a:cs typeface="+mn-lt"/>
              </a:rPr>
              <a:t>fellesskap</a:t>
            </a:r>
            <a:r>
              <a:rPr lang="en-US" sz="3600" b="1" dirty="0">
                <a:ea typeface="+mn-lt"/>
                <a:cs typeface="+mn-lt"/>
              </a:rPr>
              <a:t>" </a:t>
            </a:r>
          </a:p>
        </p:txBody>
      </p:sp>
      <p:sp>
        <p:nvSpPr>
          <p:cNvPr id="3" name="Content Placeholder 2">
            <a:extLst>
              <a:ext uri="{FF2B5EF4-FFF2-40B4-BE49-F238E27FC236}">
                <a16:creationId xmlns:a16="http://schemas.microsoft.com/office/drawing/2014/main" id="{2ED0A28E-5187-50ED-85B9-DAB954DED8F6}"/>
              </a:ext>
            </a:extLst>
          </p:cNvPr>
          <p:cNvSpPr>
            <a:spLocks noGrp="1"/>
          </p:cNvSpPr>
          <p:nvPr>
            <p:ph idx="1"/>
          </p:nvPr>
        </p:nvSpPr>
        <p:spPr>
          <a:xfrm>
            <a:off x="1072174" y="2343328"/>
            <a:ext cx="2575034" cy="3868804"/>
          </a:xfrm>
        </p:spPr>
        <p:txBody>
          <a:bodyPr vert="horz" lIns="91440" tIns="45720" rIns="91440" bIns="45720" rtlCol="0" anchor="t">
            <a:normAutofit fontScale="92500" lnSpcReduction="10000"/>
          </a:bodyPr>
          <a:lstStyle/>
          <a:p>
            <a:endParaRPr lang="en-US"/>
          </a:p>
          <a:p>
            <a:endParaRPr lang="en-US"/>
          </a:p>
          <a:p>
            <a:endParaRPr lang="en-US"/>
          </a:p>
          <a:p>
            <a:endParaRPr lang="en-US"/>
          </a:p>
          <a:p>
            <a:endParaRPr lang="en-US"/>
          </a:p>
          <a:p>
            <a:r>
              <a:rPr lang="en-US" sz="2200"/>
              <a:t>5 </a:t>
            </a:r>
            <a:r>
              <a:rPr lang="en-US" sz="2200" err="1"/>
              <a:t>dager</a:t>
            </a:r>
            <a:r>
              <a:rPr lang="en-US" sz="2200"/>
              <a:t> </a:t>
            </a:r>
          </a:p>
          <a:p>
            <a:r>
              <a:rPr lang="en-US" sz="2200"/>
              <a:t>9. </a:t>
            </a:r>
            <a:r>
              <a:rPr lang="en-US" sz="2200" err="1"/>
              <a:t>trinn</a:t>
            </a:r>
            <a:endParaRPr lang="en-US" sz="2200"/>
          </a:p>
          <a:p>
            <a:r>
              <a:rPr lang="en-US" sz="2200">
                <a:ea typeface="+mn-lt"/>
                <a:cs typeface="+mn-lt"/>
              </a:rPr>
              <a:t>KRLE + </a:t>
            </a:r>
            <a:r>
              <a:rPr lang="en-US" sz="2200" err="1">
                <a:ea typeface="+mn-lt"/>
                <a:cs typeface="+mn-lt"/>
              </a:rPr>
              <a:t>samfunnsfag</a:t>
            </a:r>
            <a:endParaRPr lang="en-US" sz="2200">
              <a:ea typeface="+mn-lt"/>
              <a:cs typeface="+mn-lt"/>
            </a:endParaRPr>
          </a:p>
          <a:p>
            <a:pPr>
              <a:spcBef>
                <a:spcPct val="0"/>
              </a:spcBef>
            </a:pPr>
            <a:r>
              <a:rPr lang="en-US" sz="2200">
                <a:ea typeface="+mn-lt"/>
                <a:cs typeface="+mn-lt"/>
              </a:rPr>
              <a:t>4 </a:t>
            </a:r>
            <a:r>
              <a:rPr lang="en-US" sz="2200" err="1">
                <a:ea typeface="+mn-lt"/>
                <a:cs typeface="+mn-lt"/>
              </a:rPr>
              <a:t>kompetansemål</a:t>
            </a:r>
            <a:r>
              <a:rPr lang="en-US" sz="2200">
                <a:ea typeface="+mn-lt"/>
                <a:cs typeface="+mn-lt"/>
              </a:rPr>
              <a:t> </a:t>
            </a:r>
          </a:p>
          <a:p>
            <a:endParaRPr lang="en-US">
              <a:solidFill>
                <a:srgbClr val="000000"/>
              </a:solidFill>
              <a:ea typeface="+mn-lt"/>
              <a:cs typeface="+mn-lt"/>
            </a:endParaRPr>
          </a:p>
        </p:txBody>
      </p:sp>
      <p:sp>
        <p:nvSpPr>
          <p:cNvPr id="4" name="Rectangle: Rounded Corners 3">
            <a:extLst>
              <a:ext uri="{FF2B5EF4-FFF2-40B4-BE49-F238E27FC236}">
                <a16:creationId xmlns:a16="http://schemas.microsoft.com/office/drawing/2014/main" id="{FEDBADEE-E59F-8B45-3949-A391A2F70C97}"/>
              </a:ext>
            </a:extLst>
          </p:cNvPr>
          <p:cNvSpPr/>
          <p:nvPr/>
        </p:nvSpPr>
        <p:spPr>
          <a:xfrm>
            <a:off x="1197429" y="2343328"/>
            <a:ext cx="2449779" cy="1891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Tverrfaglig undervisning</a:t>
            </a:r>
          </a:p>
        </p:txBody>
      </p:sp>
      <p:sp>
        <p:nvSpPr>
          <p:cNvPr id="5" name="Rectangle: Rounded Corners 4">
            <a:extLst>
              <a:ext uri="{FF2B5EF4-FFF2-40B4-BE49-F238E27FC236}">
                <a16:creationId xmlns:a16="http://schemas.microsoft.com/office/drawing/2014/main" id="{1227CD1A-F4F2-0203-22A7-E71B38B0412F}"/>
              </a:ext>
            </a:extLst>
          </p:cNvPr>
          <p:cNvSpPr/>
          <p:nvPr/>
        </p:nvSpPr>
        <p:spPr>
          <a:xfrm>
            <a:off x="4403954" y="2332818"/>
            <a:ext cx="2575034" cy="18813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Variasjon i aktiviteter</a:t>
            </a:r>
          </a:p>
        </p:txBody>
      </p:sp>
      <p:sp>
        <p:nvSpPr>
          <p:cNvPr id="6" name="Rectangle: Rounded Corners 5">
            <a:extLst>
              <a:ext uri="{FF2B5EF4-FFF2-40B4-BE49-F238E27FC236}">
                <a16:creationId xmlns:a16="http://schemas.microsoft.com/office/drawing/2014/main" id="{9BED014C-A78A-576C-D4B6-F8DD38D56889}"/>
              </a:ext>
            </a:extLst>
          </p:cNvPr>
          <p:cNvSpPr/>
          <p:nvPr/>
        </p:nvSpPr>
        <p:spPr>
          <a:xfrm>
            <a:off x="7851347" y="2343328"/>
            <a:ext cx="2711668" cy="18866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Dybdelæring</a:t>
            </a:r>
          </a:p>
        </p:txBody>
      </p:sp>
      <p:sp>
        <p:nvSpPr>
          <p:cNvPr id="7" name="Arrow: Right 6">
            <a:extLst>
              <a:ext uri="{FF2B5EF4-FFF2-40B4-BE49-F238E27FC236}">
                <a16:creationId xmlns:a16="http://schemas.microsoft.com/office/drawing/2014/main" id="{6CB33992-A4E2-76AF-6159-6B7DCE111364}"/>
              </a:ext>
            </a:extLst>
          </p:cNvPr>
          <p:cNvSpPr/>
          <p:nvPr/>
        </p:nvSpPr>
        <p:spPr>
          <a:xfrm>
            <a:off x="3815374" y="3094818"/>
            <a:ext cx="399393"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E9BE552-52AD-770B-AE25-F29AC65CCFFF}"/>
              </a:ext>
            </a:extLst>
          </p:cNvPr>
          <p:cNvSpPr/>
          <p:nvPr/>
        </p:nvSpPr>
        <p:spPr>
          <a:xfrm>
            <a:off x="7257511" y="3121093"/>
            <a:ext cx="399393"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
            <a:extLst>
              <a:ext uri="{FF2B5EF4-FFF2-40B4-BE49-F238E27FC236}">
                <a16:creationId xmlns:a16="http://schemas.microsoft.com/office/drawing/2014/main" id="{60E4FADB-9620-2A43-AC8C-55DC7C5E78A0}"/>
              </a:ext>
            </a:extLst>
          </p:cNvPr>
          <p:cNvSpPr txBox="1"/>
          <p:nvPr/>
        </p:nvSpPr>
        <p:spPr>
          <a:xfrm>
            <a:off x="525396" y="6254348"/>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baseline="0">
                <a:solidFill>
                  <a:srgbClr val="000000"/>
                </a:solidFill>
                <a:latin typeface="Aptos Display"/>
                <a:ea typeface="+mj-lt"/>
                <a:cs typeface="+mj-lt"/>
              </a:rPr>
              <a:t>EVA2020</a:t>
            </a:r>
            <a:endParaRPr lang="en-US"/>
          </a:p>
        </p:txBody>
      </p:sp>
      <p:sp>
        <p:nvSpPr>
          <p:cNvPr id="10" name="Content Placeholder 2">
            <a:extLst>
              <a:ext uri="{FF2B5EF4-FFF2-40B4-BE49-F238E27FC236}">
                <a16:creationId xmlns:a16="http://schemas.microsoft.com/office/drawing/2014/main" id="{79919270-30C6-8A59-58B4-51E029EDE133}"/>
              </a:ext>
            </a:extLst>
          </p:cNvPr>
          <p:cNvSpPr txBox="1">
            <a:spLocks/>
          </p:cNvSpPr>
          <p:nvPr/>
        </p:nvSpPr>
        <p:spPr>
          <a:xfrm>
            <a:off x="4169377" y="4256384"/>
            <a:ext cx="3219316" cy="2427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r>
              <a:rPr lang="en-US" sz="2000" err="1">
                <a:ea typeface="+mn-lt"/>
                <a:cs typeface="+mn-lt"/>
              </a:rPr>
              <a:t>Gruppearbeid</a:t>
            </a:r>
            <a:endParaRPr lang="en-US" sz="2000">
              <a:ea typeface="+mn-lt"/>
              <a:cs typeface="+mn-lt"/>
            </a:endParaRPr>
          </a:p>
          <a:p>
            <a:r>
              <a:rPr lang="en-US" sz="2000" err="1">
                <a:solidFill>
                  <a:srgbClr val="000000"/>
                </a:solidFill>
                <a:latin typeface="Aptos Display"/>
                <a:ea typeface="+mn-lt"/>
                <a:cs typeface="+mn-lt"/>
              </a:rPr>
              <a:t>Plenumssamtaler</a:t>
            </a:r>
            <a:endParaRPr lang="en-US" sz="2000">
              <a:solidFill>
                <a:srgbClr val="000000"/>
              </a:solidFill>
              <a:latin typeface="Aptos Display"/>
              <a:ea typeface="+mn-lt"/>
              <a:cs typeface="+mn-lt"/>
            </a:endParaRPr>
          </a:p>
          <a:p>
            <a:r>
              <a:rPr lang="en-US" sz="2000">
                <a:solidFill>
                  <a:srgbClr val="000000"/>
                </a:solidFill>
                <a:latin typeface="Aptos Display"/>
                <a:ea typeface="+mn-lt"/>
                <a:cs typeface="+mn-lt"/>
              </a:rPr>
              <a:t>“</a:t>
            </a:r>
            <a:r>
              <a:rPr lang="en-US" sz="2000" err="1">
                <a:solidFill>
                  <a:srgbClr val="000000"/>
                </a:solidFill>
                <a:latin typeface="Aptos Display"/>
                <a:ea typeface="+mn-lt"/>
                <a:cs typeface="+mn-lt"/>
              </a:rPr>
              <a:t>Identitetssol</a:t>
            </a:r>
            <a:r>
              <a:rPr lang="en-US" sz="2000">
                <a:solidFill>
                  <a:srgbClr val="000000"/>
                </a:solidFill>
                <a:latin typeface="Aptos Display"/>
                <a:ea typeface="+mn-lt"/>
                <a:cs typeface="+mn-lt"/>
              </a:rPr>
              <a:t>”</a:t>
            </a:r>
          </a:p>
          <a:p>
            <a:r>
              <a:rPr lang="en-US" sz="2000" err="1">
                <a:solidFill>
                  <a:srgbClr val="000000"/>
                </a:solidFill>
                <a:latin typeface="Aptos Display"/>
                <a:ea typeface="+mn-lt"/>
                <a:cs typeface="+mn-lt"/>
              </a:rPr>
              <a:t>Mentimeter</a:t>
            </a:r>
            <a:r>
              <a:rPr lang="en-US" sz="2000">
                <a:solidFill>
                  <a:srgbClr val="000000"/>
                </a:solidFill>
                <a:latin typeface="Aptos Display"/>
                <a:ea typeface="+mn-lt"/>
                <a:cs typeface="+mn-lt"/>
              </a:rPr>
              <a:t> og Kahoot</a:t>
            </a:r>
          </a:p>
          <a:p>
            <a:endParaRPr lang="en-US" sz="2000">
              <a:solidFill>
                <a:srgbClr val="000000"/>
              </a:solidFill>
              <a:latin typeface="Aptos Display"/>
              <a:ea typeface="+mn-lt"/>
              <a:cs typeface="+mn-lt"/>
            </a:endParaRPr>
          </a:p>
          <a:p>
            <a:endParaRPr lang="en-US">
              <a:solidFill>
                <a:srgbClr val="000000"/>
              </a:solidFill>
              <a:ea typeface="+mn-lt"/>
              <a:cs typeface="+mn-lt"/>
            </a:endParaRPr>
          </a:p>
        </p:txBody>
      </p:sp>
      <p:sp>
        <p:nvSpPr>
          <p:cNvPr id="11" name="Content Placeholder 2">
            <a:extLst>
              <a:ext uri="{FF2B5EF4-FFF2-40B4-BE49-F238E27FC236}">
                <a16:creationId xmlns:a16="http://schemas.microsoft.com/office/drawing/2014/main" id="{8BA51D12-6412-5EC3-2132-4C1DB0E93B8E}"/>
              </a:ext>
            </a:extLst>
          </p:cNvPr>
          <p:cNvSpPr txBox="1">
            <a:spLocks/>
          </p:cNvSpPr>
          <p:nvPr/>
        </p:nvSpPr>
        <p:spPr>
          <a:xfrm>
            <a:off x="7963811" y="4214169"/>
            <a:ext cx="3219316" cy="2427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endParaRPr lang="en-US" sz="2000">
              <a:solidFill>
                <a:srgbClr val="000000"/>
              </a:solidFill>
              <a:latin typeface="Aptos Display"/>
              <a:ea typeface="+mn-lt"/>
              <a:cs typeface="+mn-lt"/>
            </a:endParaRPr>
          </a:p>
          <a:p>
            <a:endParaRPr lang="en-US">
              <a:solidFill>
                <a:srgbClr val="000000"/>
              </a:solidFill>
              <a:ea typeface="+mn-lt"/>
              <a:cs typeface="+mn-lt"/>
            </a:endParaRPr>
          </a:p>
        </p:txBody>
      </p:sp>
      <p:sp>
        <p:nvSpPr>
          <p:cNvPr id="12" name="Content Placeholder 2">
            <a:extLst>
              <a:ext uri="{FF2B5EF4-FFF2-40B4-BE49-F238E27FC236}">
                <a16:creationId xmlns:a16="http://schemas.microsoft.com/office/drawing/2014/main" id="{AC7097EB-6F16-E355-36AB-667321C8E169}"/>
              </a:ext>
            </a:extLst>
          </p:cNvPr>
          <p:cNvSpPr txBox="1">
            <a:spLocks/>
          </p:cNvSpPr>
          <p:nvPr/>
        </p:nvSpPr>
        <p:spPr>
          <a:xfrm>
            <a:off x="7963811" y="4325644"/>
            <a:ext cx="3219316" cy="242777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r>
              <a:rPr lang="en-US" sz="2000">
                <a:ea typeface="+mn-lt"/>
                <a:cs typeface="+mn-lt"/>
              </a:rPr>
              <a:t>Koble 9 </a:t>
            </a:r>
            <a:r>
              <a:rPr lang="en-US" sz="2000" err="1">
                <a:ea typeface="+mn-lt"/>
                <a:cs typeface="+mn-lt"/>
              </a:rPr>
              <a:t>tema</a:t>
            </a:r>
            <a:r>
              <a:rPr lang="en-US" sz="2000">
                <a:ea typeface="+mn-lt"/>
                <a:cs typeface="+mn-lt"/>
              </a:rPr>
              <a:t> </a:t>
            </a:r>
            <a:r>
              <a:rPr lang="en-US" sz="2000" err="1">
                <a:ea typeface="+mn-lt"/>
                <a:cs typeface="+mn-lt"/>
              </a:rPr>
              <a:t>til</a:t>
            </a:r>
            <a:r>
              <a:rPr lang="en-US" sz="2000">
                <a:ea typeface="+mn-lt"/>
                <a:cs typeface="+mn-lt"/>
              </a:rPr>
              <a:t> fag og elevens </a:t>
            </a:r>
            <a:r>
              <a:rPr lang="en-US" sz="2000" err="1">
                <a:ea typeface="+mn-lt"/>
                <a:cs typeface="+mn-lt"/>
              </a:rPr>
              <a:t>erfaringer</a:t>
            </a:r>
            <a:endParaRPr lang="en-US" sz="2000">
              <a:ea typeface="+mn-lt"/>
              <a:cs typeface="+mn-lt"/>
            </a:endParaRPr>
          </a:p>
          <a:p>
            <a:r>
              <a:rPr lang="nb-NO" sz="2000"/>
              <a:t>Identitet, fellesskap, selvtillit, selvbilde, rolle, utenforskap, vennskap og kroppsspråk</a:t>
            </a:r>
          </a:p>
          <a:p>
            <a:r>
              <a:rPr lang="nb-NO" sz="2000">
                <a:ea typeface="+mn-lt"/>
                <a:cs typeface="+mn-lt"/>
              </a:rPr>
              <a:t>Uten vurdering – dempe prestasjonsfokus</a:t>
            </a:r>
            <a:endParaRPr lang="en-US" sz="2000">
              <a:ea typeface="+mn-lt"/>
              <a:cs typeface="+mn-lt"/>
            </a:endParaRPr>
          </a:p>
          <a:p>
            <a:endParaRPr lang="en-US" sz="2000">
              <a:solidFill>
                <a:srgbClr val="000000"/>
              </a:solidFill>
              <a:latin typeface="Aptos Display"/>
              <a:ea typeface="+mn-lt"/>
              <a:cs typeface="+mn-lt"/>
            </a:endParaRPr>
          </a:p>
          <a:p>
            <a:endParaRPr lang="en-US" sz="2000">
              <a:solidFill>
                <a:srgbClr val="000000"/>
              </a:solidFill>
              <a:latin typeface="Aptos Display"/>
              <a:ea typeface="+mn-lt"/>
              <a:cs typeface="+mn-lt"/>
            </a:endParaRPr>
          </a:p>
          <a:p>
            <a:endParaRPr lang="en-US">
              <a:solidFill>
                <a:srgbClr val="000000"/>
              </a:solidFill>
              <a:ea typeface="+mn-lt"/>
              <a:cs typeface="+mn-lt"/>
            </a:endParaRPr>
          </a:p>
        </p:txBody>
      </p:sp>
    </p:spTree>
    <p:extLst>
      <p:ext uri="{BB962C8B-B14F-4D97-AF65-F5344CB8AC3E}">
        <p14:creationId xmlns:p14="http://schemas.microsoft.com/office/powerpoint/2010/main" val="122435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795C-332B-6BA2-CECB-D2EBB0DFA47E}"/>
            </a:ext>
          </a:extLst>
        </p:cNvPr>
        <p:cNvGrpSpPr/>
        <p:nvPr/>
      </p:nvGrpSpPr>
      <p:grpSpPr>
        <a:xfrm>
          <a:off x="0" y="0"/>
          <a:ext cx="0" cy="0"/>
          <a:chOff x="0" y="0"/>
          <a:chExt cx="0" cy="0"/>
        </a:xfrm>
      </p:grpSpPr>
      <p:pic>
        <p:nvPicPr>
          <p:cNvPr id="4" name="Bilde 3" descr="Et bilde som inneholder vegg, innendørs, husplante, kontorforsyninger&#10;&#10;KI-generert innhold kan være feil.">
            <a:extLst>
              <a:ext uri="{FF2B5EF4-FFF2-40B4-BE49-F238E27FC236}">
                <a16:creationId xmlns:a16="http://schemas.microsoft.com/office/drawing/2014/main" id="{E66CF885-E32D-289C-3C2E-CC72291D8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1892F750-E783-0C9C-A8E9-1B6C73BA3B42}"/>
              </a:ext>
            </a:extLst>
          </p:cNvPr>
          <p:cNvSpPr>
            <a:spLocks noGrp="1"/>
          </p:cNvSpPr>
          <p:nvPr>
            <p:ph type="title"/>
          </p:nvPr>
        </p:nvSpPr>
        <p:spPr>
          <a:xfrm>
            <a:off x="2226275" y="2103437"/>
            <a:ext cx="7739449" cy="1325563"/>
          </a:xfrm>
        </p:spPr>
        <p:txBody>
          <a:bodyPr>
            <a:noAutofit/>
          </a:bodyPr>
          <a:lstStyle/>
          <a:p>
            <a:pPr algn="ctr"/>
            <a:r>
              <a:rPr lang="nb-NO" b="1" dirty="0">
                <a:solidFill>
                  <a:schemeClr val="bg1"/>
                </a:solidFill>
              </a:rPr>
              <a:t>Oppgaver </a:t>
            </a:r>
          </a:p>
        </p:txBody>
      </p:sp>
    </p:spTree>
    <p:extLst>
      <p:ext uri="{BB962C8B-B14F-4D97-AF65-F5344CB8AC3E}">
        <p14:creationId xmlns:p14="http://schemas.microsoft.com/office/powerpoint/2010/main" val="16850977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63EBB60A-BEEB-FF2E-1A48-BB0230E33430}"/>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2C665A2F-BAB1-CB34-C3A2-8B89C37FAB07}"/>
              </a:ext>
            </a:extLst>
          </p:cNvPr>
          <p:cNvSpPr txBox="1"/>
          <p:nvPr/>
        </p:nvSpPr>
        <p:spPr>
          <a:xfrm>
            <a:off x="2993571" y="1995373"/>
            <a:ext cx="6564085" cy="2554545"/>
          </a:xfrm>
          <a:prstGeom prst="rect">
            <a:avLst/>
          </a:prstGeom>
          <a:noFill/>
        </p:spPr>
        <p:txBody>
          <a:bodyPr wrap="square">
            <a:spAutoFit/>
          </a:bodyPr>
          <a:lstStyle/>
          <a:p>
            <a:pPr>
              <a:buNone/>
            </a:pPr>
            <a:r>
              <a:rPr lang="nb-NO" sz="2000" b="1" dirty="0">
                <a:highlight>
                  <a:srgbClr val="FFFFFF"/>
                </a:highlight>
                <a:ea typeface="+mn-lt"/>
                <a:cs typeface="+mn-lt"/>
              </a:rPr>
              <a:t>Planlagt tidsbruk: 5 minutter</a:t>
            </a:r>
            <a:endParaRPr lang="en-US" sz="2000" b="1" dirty="0">
              <a:ea typeface="+mn-lt"/>
              <a:cs typeface="+mn-lt"/>
            </a:endParaRPr>
          </a:p>
          <a:p>
            <a:pPr>
              <a:buNone/>
            </a:pPr>
            <a:endParaRPr lang="nb-NO" sz="2000" dirty="0">
              <a:highlight>
                <a:srgbClr val="FFFFFF"/>
              </a:highlight>
              <a:ea typeface="+mn-lt"/>
              <a:cs typeface="+mn-lt"/>
            </a:endParaRPr>
          </a:p>
          <a:p>
            <a:pPr>
              <a:buNone/>
            </a:pPr>
            <a:r>
              <a:rPr lang="nb-NO" sz="2000" b="1" dirty="0"/>
              <a:t>Gå sammen i par:</a:t>
            </a:r>
          </a:p>
          <a:p>
            <a:pPr>
              <a:buNone/>
            </a:pPr>
            <a:r>
              <a:rPr lang="nb-NO" sz="2000" b="1" dirty="0"/>
              <a:t>Fortell en kollega om ett konkret eksempel på en handling, rutine eller måte å jobbe på der </a:t>
            </a:r>
            <a:r>
              <a:rPr lang="nb-NO" sz="2000" b="1" dirty="0" err="1"/>
              <a:t>FoL</a:t>
            </a:r>
            <a:r>
              <a:rPr lang="nb-NO" sz="2000" b="1" dirty="0"/>
              <a:t> allerede er en del av din lærerhverdag, uten ekstraarbeid.</a:t>
            </a:r>
          </a:p>
          <a:p>
            <a:pPr>
              <a:buNone/>
            </a:pPr>
            <a:endParaRPr lang="nb-NO" sz="2000" b="1" dirty="0"/>
          </a:p>
          <a:p>
            <a:pPr marL="0" indent="0">
              <a:buNone/>
            </a:pPr>
            <a:r>
              <a:rPr lang="nb-NO" sz="2000" b="1" dirty="0"/>
              <a:t>Dere kan ta utgangspunkt i eksemplene på neste side</a:t>
            </a:r>
          </a:p>
        </p:txBody>
      </p:sp>
      <p:sp>
        <p:nvSpPr>
          <p:cNvPr id="9" name="TekstSylinder 8">
            <a:extLst>
              <a:ext uri="{FF2B5EF4-FFF2-40B4-BE49-F238E27FC236}">
                <a16:creationId xmlns:a16="http://schemas.microsoft.com/office/drawing/2014/main" id="{05CC3A0A-3244-029A-2C0D-7608220B27F4}"/>
              </a:ext>
            </a:extLst>
          </p:cNvPr>
          <p:cNvSpPr txBox="1"/>
          <p:nvPr/>
        </p:nvSpPr>
        <p:spPr>
          <a:xfrm>
            <a:off x="1578429" y="628996"/>
            <a:ext cx="9056913" cy="584775"/>
          </a:xfrm>
          <a:prstGeom prst="rect">
            <a:avLst/>
          </a:prstGeom>
          <a:noFill/>
        </p:spPr>
        <p:txBody>
          <a:bodyPr wrap="square">
            <a:spAutoFit/>
          </a:bodyPr>
          <a:lstStyle/>
          <a:p>
            <a:r>
              <a:rPr lang="nb-NO" sz="3200" b="1" dirty="0"/>
              <a:t>Oppgave 1: Din praksis i arbeidet med </a:t>
            </a:r>
            <a:r>
              <a:rPr lang="nb-NO" sz="3200" b="1" dirty="0" err="1"/>
              <a:t>FoL</a:t>
            </a:r>
            <a:r>
              <a:rPr lang="nb-NO" sz="3200" b="1" dirty="0"/>
              <a:t> i dag</a:t>
            </a:r>
            <a:endParaRPr lang="nb-NO" sz="3200" dirty="0"/>
          </a:p>
        </p:txBody>
      </p:sp>
    </p:spTree>
    <p:extLst>
      <p:ext uri="{BB962C8B-B14F-4D97-AF65-F5344CB8AC3E}">
        <p14:creationId xmlns:p14="http://schemas.microsoft.com/office/powerpoint/2010/main" val="33592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AADD46C5-2B94-B59A-36C7-52824F2BC307}"/>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Sylinder 10">
            <a:extLst>
              <a:ext uri="{FF2B5EF4-FFF2-40B4-BE49-F238E27FC236}">
                <a16:creationId xmlns:a16="http://schemas.microsoft.com/office/drawing/2014/main" id="{E8F1C87A-E95E-14B1-48FC-44D331A294CD}"/>
              </a:ext>
            </a:extLst>
          </p:cNvPr>
          <p:cNvSpPr txBox="1"/>
          <p:nvPr/>
        </p:nvSpPr>
        <p:spPr>
          <a:xfrm>
            <a:off x="934402" y="594207"/>
            <a:ext cx="9581197" cy="584775"/>
          </a:xfrm>
          <a:prstGeom prst="rect">
            <a:avLst/>
          </a:prstGeom>
          <a:noFill/>
        </p:spPr>
        <p:txBody>
          <a:bodyPr wrap="square">
            <a:spAutoFit/>
          </a:bodyPr>
          <a:lstStyle/>
          <a:p>
            <a:r>
              <a:rPr lang="nb-NO" sz="3200" b="1" dirty="0"/>
              <a:t>Dere kan ta utgangspunkt i for eksempel:</a:t>
            </a:r>
          </a:p>
        </p:txBody>
      </p:sp>
      <p:sp>
        <p:nvSpPr>
          <p:cNvPr id="12" name="Plassholder for innhold 2">
            <a:extLst>
              <a:ext uri="{FF2B5EF4-FFF2-40B4-BE49-F238E27FC236}">
                <a16:creationId xmlns:a16="http://schemas.microsoft.com/office/drawing/2014/main" id="{ADCF1CA9-9995-B0D6-6AAE-9DBA057E7353}"/>
              </a:ext>
            </a:extLst>
          </p:cNvPr>
          <p:cNvSpPr txBox="1">
            <a:spLocks/>
          </p:cNvSpPr>
          <p:nvPr/>
        </p:nvSpPr>
        <p:spPr>
          <a:xfrm>
            <a:off x="3842657" y="1773189"/>
            <a:ext cx="6770914" cy="44037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nb-NO" sz="2000" b="1" dirty="0"/>
          </a:p>
          <a:p>
            <a:r>
              <a:rPr lang="nb-NO" sz="2400" b="1" dirty="0"/>
              <a:t>Måten du møter elevene på</a:t>
            </a:r>
          </a:p>
          <a:p>
            <a:r>
              <a:rPr lang="nb-NO" sz="2400" b="1" dirty="0"/>
              <a:t>Faglige aktiviteter</a:t>
            </a:r>
          </a:p>
          <a:p>
            <a:r>
              <a:rPr lang="nb-NO" sz="2400" b="1" dirty="0"/>
              <a:t>Samtaler og rutiner</a:t>
            </a:r>
          </a:p>
          <a:p>
            <a:r>
              <a:rPr lang="nb-NO" sz="2400" b="1" dirty="0"/>
              <a:t>Klasseledelse</a:t>
            </a:r>
          </a:p>
          <a:p>
            <a:r>
              <a:rPr lang="nb-NO" sz="2400" b="1" dirty="0"/>
              <a:t>Teamsamarbeid</a:t>
            </a:r>
          </a:p>
          <a:p>
            <a:r>
              <a:rPr lang="nb-NO" sz="2400" b="1" dirty="0"/>
              <a:t>Planlegging</a:t>
            </a:r>
          </a:p>
          <a:p>
            <a:r>
              <a:rPr lang="nb-NO" sz="2400" b="1" dirty="0"/>
              <a:t>Vurderingssituasjoner</a:t>
            </a:r>
          </a:p>
          <a:p>
            <a:r>
              <a:rPr lang="nb-NO" sz="2400" b="1" dirty="0"/>
              <a:t>Kontaktlærerrollen</a:t>
            </a:r>
          </a:p>
          <a:p>
            <a:pPr>
              <a:buFont typeface="Arial" panose="020B0604020202020204" pitchFamily="34" charset="0"/>
              <a:buAutoNum type="alphaUcPeriod"/>
            </a:pPr>
            <a:endParaRPr lang="nb-NO" sz="2000" b="1" dirty="0">
              <a:latin typeface="Aptos"/>
            </a:endParaRPr>
          </a:p>
        </p:txBody>
      </p:sp>
    </p:spTree>
    <p:extLst>
      <p:ext uri="{BB962C8B-B14F-4D97-AF65-F5344CB8AC3E}">
        <p14:creationId xmlns:p14="http://schemas.microsoft.com/office/powerpoint/2010/main" val="115382042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17e819-1221-450f-a8a5-a0b26ac061b7">
      <Terms xmlns="http://schemas.microsoft.com/office/infopath/2007/PartnerControls"/>
    </lcf76f155ced4ddcb4097134ff3c332f>
    <TaxCatchAll xmlns="b853394b-6561-44a4-84fa-27a09c0dd2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3964555AFFE64F884EE67E120A9447" ma:contentTypeVersion="16" ma:contentTypeDescription="Opprett et nytt dokument." ma:contentTypeScope="" ma:versionID="79e077ed6e4f003d6992228226b2c6c8">
  <xsd:schema xmlns:xsd="http://www.w3.org/2001/XMLSchema" xmlns:xs="http://www.w3.org/2001/XMLSchema" xmlns:p="http://schemas.microsoft.com/office/2006/metadata/properties" xmlns:ns2="fb17e819-1221-450f-a8a5-a0b26ac061b7" xmlns:ns3="b853394b-6561-44a4-84fa-27a09c0dd23b" targetNamespace="http://schemas.microsoft.com/office/2006/metadata/properties" ma:root="true" ma:fieldsID="5e7fdeab5d0070723b8c368573a622ef" ns2:_="" ns3:_="">
    <xsd:import namespace="fb17e819-1221-450f-a8a5-a0b26ac061b7"/>
    <xsd:import namespace="b853394b-6561-44a4-84fa-27a09c0dd2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7e819-1221-450f-a8a5-a0b26ac06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9e38e3b8-c49d-4d39-b090-a295a8e129e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3394b-6561-44a4-84fa-27a09c0dd23b"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df519172-3b8c-49ab-9a96-5dc6f5998f6b}" ma:internalName="TaxCatchAll" ma:showField="CatchAllData" ma:web="b853394b-6561-44a4-84fa-27a09c0dd2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3C9B4F-7E51-4B23-92F9-2E2F026FB451}">
  <ds:schemaRefs>
    <ds:schemaRef ds:uri="http://schemas.microsoft.com/sharepoint/v3/contenttype/forms"/>
  </ds:schemaRefs>
</ds:datastoreItem>
</file>

<file path=customXml/itemProps2.xml><?xml version="1.0" encoding="utf-8"?>
<ds:datastoreItem xmlns:ds="http://schemas.openxmlformats.org/officeDocument/2006/customXml" ds:itemID="{246BC58C-631A-4376-9CAC-F2CAAA1D2368}">
  <ds:schemaRefs>
    <ds:schemaRef ds:uri="b853394b-6561-44a4-84fa-27a09c0dd23b"/>
    <ds:schemaRef ds:uri="fb17e819-1221-450f-a8a5-a0b26ac061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44EBC9-FE0C-43D9-95AB-FF9447191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7e819-1221-450f-a8a5-a0b26ac061b7"/>
    <ds:schemaRef ds:uri="b853394b-6561-44a4-84fa-27a09c0dd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102</TotalTime>
  <Words>1671</Words>
  <Application>Microsoft Office PowerPoint</Application>
  <PresentationFormat>Widescreen</PresentationFormat>
  <Paragraphs>151</Paragraphs>
  <Slides>12</Slides>
  <Notes>11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Aptos</vt:lpstr>
      <vt:lpstr>Aptos Display</vt:lpstr>
      <vt:lpstr>Arial</vt:lpstr>
      <vt:lpstr>Calibri</vt:lpstr>
      <vt:lpstr>Times New Roman</vt:lpstr>
      <vt:lpstr>Office-tema</vt:lpstr>
      <vt:lpstr>Modul 2 Organisering og prioritering av arbeidet med folkehelse og livsmestring (FoL)</vt:lpstr>
      <vt:lpstr>PowerPoint-presentasjon</vt:lpstr>
      <vt:lpstr>PowerPoint-presentasjon</vt:lpstr>
      <vt:lpstr>Tre måter å jobbe med FoL i skolen</vt:lpstr>
      <vt:lpstr>Undervisning i FoL – planlagt eller spontan? </vt:lpstr>
      <vt:lpstr>"Hvem er du? En uke om identitet og fellesskap" </vt:lpstr>
      <vt:lpstr>Oppgaver </vt:lpstr>
      <vt:lpstr>PowerPoint-presentasjon</vt:lpstr>
      <vt:lpstr>PowerPoint-presentasjon</vt:lpstr>
      <vt:lpstr>PowerPoint-presentasjon</vt:lpstr>
      <vt:lpstr>PowerPoint-presentasjon</vt:lpstr>
      <vt:lpstr>Referanser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Christine Sundgot-Borgen</dc:creator>
  <cp:lastModifiedBy>Cathrine Pedersen / NIFU</cp:lastModifiedBy>
  <cp:revision>3</cp:revision>
  <cp:lastPrinted>2026-01-12T08:54:57Z</cp:lastPrinted>
  <dcterms:created xsi:type="dcterms:W3CDTF">2025-11-21T11:39:06Z</dcterms:created>
  <dcterms:modified xsi:type="dcterms:W3CDTF">2026-02-04T11:30:22Z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0x010100BC3964555AFFE64F884EE67E120A9447</vt:lpwstr>
  </property>
  <property fmtid="{D5CDD505-2E9C-101B-9397-08002B2CF9AE}" pid="3" name="MediaServiceImageTags">
    <vt:lpwstr/>
  </property>
</Properties>
</file>