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753F52CF.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8_EC4EF0B9.xml" ContentType="application/vnd.ms-powerpoint.comments+xml"/>
  <Override PartName="/ppt/notesSlides/notesSlide4.xml" ContentType="application/vnd.openxmlformats-officedocument.presentationml.notesSlide+xml"/>
  <Override PartName="/ppt/comments/modernComment_10B_DDCAB1C1.xml" ContentType="application/vnd.ms-powerpoint.comments+xml"/>
  <Override PartName="/ppt/notesSlides/notesSlide5.xml" ContentType="application/vnd.openxmlformats-officedocument.presentationml.notesSlide+xml"/>
  <Override PartName="/ppt/comments/modernComment_111_E282C680.xml" ContentType="application/vnd.ms-powerpoint.comments+xml"/>
  <Override PartName="/ppt/notesSlides/notesSlide6.xml" ContentType="application/vnd.openxmlformats-officedocument.presentationml.notesSlide+xml"/>
  <Override PartName="/ppt/comments/modernComment_13F_A0B415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8" r:id="rId5"/>
    <p:sldId id="265" r:id="rId6"/>
    <p:sldId id="264" r:id="rId7"/>
    <p:sldId id="267" r:id="rId8"/>
    <p:sldId id="273" r:id="rId9"/>
    <p:sldId id="319" r:id="rId10"/>
    <p:sldId id="316" r:id="rId11"/>
    <p:sldId id="320" r:id="rId12"/>
    <p:sldId id="321" r:id="rId13"/>
    <p:sldId id="310" r:id="rId14"/>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50D36-819B-7540-8F36-FF10CCF8F74D}">
          <p14:sldIdLst>
            <p14:sldId id="258"/>
            <p14:sldId id="265"/>
            <p14:sldId id="264"/>
            <p14:sldId id="267"/>
            <p14:sldId id="273"/>
            <p14:sldId id="319"/>
            <p14:sldId id="316"/>
            <p14:sldId id="320"/>
            <p14:sldId id="321"/>
          </p14:sldIdLst>
        </p14:section>
        <p14:section name="Untitled Section" id="{6BDC068F-37B5-5446-935D-25B1DA84CCCB}">
          <p14:sldIdLst>
            <p14:sldId id="3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18103-C4A2-9E2B-CE28-536B43590734}" name="Maria Njølstad Vonen" initials="MV" userId="S::maria.njolstad.vonen@nifu.no::231290a9-2b92-425b-8229-93129e30b169" providerId="AD"/>
  <p188:author id="{07F16B1F-E785-14D6-8D75-DF9D794ECF09}" name="Egil Nygaard" initials="EN" userId="S::egilny@uio.no::1e934c39-99ea-4ece-a96e-71ec2fc8e2d4" providerId="AD"/>
  <p188:author id="{D538D149-4258-DDA9-4FF5-13CDDE6E517F}" name="Christine Sundgot Borgen" initials="CB" userId="S::chrissbo_uio.no#ext#@nifu.onmicrosoft.com::52fea995-eb6a-4e34-ac15-d219894c4359" providerId="AD"/>
  <p188:author id="{5A8F1568-9920-D2F7-5264-4AAA2A4F1F1B}" name="Cathrine Pedersen / NIFU" initials="CP" userId="S::cathrine.pedersen@nifu.no::4cef79b2-d71e-44c7-98e7-02567cc239e8" providerId="AD"/>
  <p188:author id="{DFDFD679-3416-7798-7FAB-2DF07F33F39D}" name="Viviana Daza" initials="VD" userId="S::viviana.daza_uis.no#ext#@nifu.onmicrosoft.com::f3db158d-0968-4eac-b0c9-d80bbbc2078e" providerId="AD"/>
  <p188:author id="{2CE57085-689D-7D6C-6C87-8BD4894ABF77}" name="Egil Nygaard" initials="EN" userId="S::egilny_uio.no#ext#@nifu.onmicrosoft.com::4eb1df7c-5bff-45a4-9134-40b02853e200" providerId="AD"/>
  <p188:author id="{89123299-34E0-09B7-42DE-3B0C6627FC8F}" name="Stephan Daus / NIFU" initials="SN" userId="S::stephan.daus@nifu.no::7d5f721f-c7a0-4e47-a147-288111e6901b" providerId="AD"/>
  <p188:author id="{64C92AD1-14C8-796A-4200-EF4919EE48DF}" name="Ronnie Smith" initials="RS" userId="S::ronnie.smith@nifu.no::1952dc6d-b318-42c0-8159-d81a54f65778" providerId="AD"/>
  <p188:author id="{F4174DE0-8EB7-ED44-9373-D54AA266B3E6}" name="Frida Felicia Vennerød-Diesen / NIFU" initials="FN" userId="S::frida.vennerod@nifu.no::41481902-cf40-4998-9305-fe7c70ac10bc" providerId="AD"/>
  <p188:author id="{B7AA57E1-50BE-B2C9-361F-D6D746475987}" name="Christine Sundgot-Borgen" initials="CS" userId="S::chrissbo@uio.no::c8d8bc06-4659-43dc-b90a-a99c01b64d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64" autoAdjust="0"/>
  </p:normalViewPr>
  <p:slideViewPr>
    <p:cSldViewPr snapToGrid="0">
      <p:cViewPr varScale="1">
        <p:scale>
          <a:sx n="52" d="100"/>
          <a:sy n="52" d="100"/>
        </p:scale>
        <p:origin x="1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Pedersen / NIFU" userId="4cef79b2-d71e-44c7-98e7-02567cc239e8" providerId="ADAL" clId="{A5798FF3-17FD-4ED8-8185-BCD36F6631B7}"/>
    <pc:docChg chg="modSld">
      <pc:chgData name="Cathrine Pedersen / NIFU" userId="4cef79b2-d71e-44c7-98e7-02567cc239e8" providerId="ADAL" clId="{A5798FF3-17FD-4ED8-8185-BCD36F6631B7}" dt="2026-02-04T11:29:14.627" v="0" actId="6549"/>
      <pc:docMkLst>
        <pc:docMk/>
      </pc:docMkLst>
      <pc:sldChg chg="modNotesTx">
        <pc:chgData name="Cathrine Pedersen / NIFU" userId="4cef79b2-d71e-44c7-98e7-02567cc239e8" providerId="ADAL" clId="{A5798FF3-17FD-4ED8-8185-BCD36F6631B7}" dt="2026-02-04T11:29:14.627" v="0" actId="6549"/>
        <pc:sldMkLst>
          <pc:docMk/>
          <pc:sldMk cId="168509779" sldId="319"/>
        </pc:sldMkLst>
      </pc:sldChg>
    </pc:docChg>
  </pc:docChgLst>
</pc:chgInfo>
</file>

<file path=ppt/comments/modernComment_102_753F52CF.xml><?xml version="1.0" encoding="utf-8"?>
<p188:cmLst xmlns:a="http://schemas.openxmlformats.org/drawingml/2006/main" xmlns:r="http://schemas.openxmlformats.org/officeDocument/2006/relationships" xmlns:p188="http://schemas.microsoft.com/office/powerpoint/2018/8/main">
  <p188:cm id="{975BED5F-0D45-48EE-A191-9AEC164EA391}" authorId="{07F16B1F-E785-14D6-8D75-DF9D794ECF09}" status="resolved" created="2026-01-08T08:39:32.566" complete="100000">
    <pc:sldMkLst xmlns:pc="http://schemas.microsoft.com/office/powerpoint/2013/main/command">
      <pc:docMk/>
      <pc:sldMk cId="1967084239" sldId="258"/>
    </pc:sldMkLst>
    <p188:txBody>
      <a:bodyPr/>
      <a:lstStyle/>
      <a:p>
        <a:r>
          <a:rPr lang="en-GB"/>
          <a:t>Fra Lisbeth:
Tittelen modul 1 bør endres. Vanskelig å forstå og lite inspirerende. Er litt forskeraktig med opplevd kapasitet. Lage som spørsmål? F.eks. hvordan prioritere tid?</a:t>
        </a:r>
      </a:p>
    </p188:txBody>
  </p188:cm>
  <p188:cm id="{85130A1F-4EE6-4228-8253-57177E410CF4}" authorId="{07F16B1F-E785-14D6-8D75-DF9D794ECF09}" status="resolved" created="2026-01-08T11:49:15.652" complete="100000">
    <pc:sldMkLst xmlns:pc="http://schemas.microsoft.com/office/powerpoint/2013/main/command">
      <pc:docMk/>
      <pc:sldMk cId="1967084239" sldId="258"/>
    </pc:sldMkLst>
    <p188:txBody>
      <a:bodyPr/>
      <a:lstStyle/>
      <a:p>
        <a:r>
          <a:rPr lang="en-GB"/>
          <a:t>Fra Asgeir:
Jeg synes navnet på modul 1 kanskje kan virke litt vanskelig å forstå. Det er viktig at lærere og andre ansatte ser en relevans til det som jobbes med til hverdagen, og personlig tror jeg kanskje at en sånn tittel ville gjort at jeg ville tenkt at dette her var noe «tredd over hodet på meg». Synes de 2 andre modulene har bedre navn.</a:t>
        </a:r>
      </a:p>
    </p188:txBody>
  </p188:cm>
  <p188:cm id="{D731182A-DADC-4D32-8508-755E255DCAF5}" authorId="{07F16B1F-E785-14D6-8D75-DF9D794ECF09}" status="resolved" created="2026-01-08T12:33:05.182" complete="100000">
    <pc:sldMkLst xmlns:pc="http://schemas.microsoft.com/office/powerpoint/2013/main/command">
      <pc:docMk/>
      <pc:sldMk cId="1967084239" sldId="258"/>
    </pc:sldMkLst>
    <p188:replyLst>
      <p188:reply id="{447A1FB0-57B5-4DE5-B8D5-0FB7B36F91DB}" authorId="{DFDFD679-3416-7798-7FAB-2DF07F33F39D}" created="2026-01-09T10:59:54.660">
        <p188:txBody>
          <a:bodyPr/>
          <a:lstStyle/>
          <a:p>
            <a:r>
              <a:rPr lang="en-US"/>
              <a:t>Om vi inkluderer "hva det er", er det da lurt å skrive en kort sitat / formulering fra LK20 om FoL? Selv om mange lærere er kjent med dette, kan presiseringen bidra til å friske opp forståelsen og innlede det som et tverrfaglig tema o en del av fag (mtp Lisbeths kommentar). </a:t>
            </a:r>
          </a:p>
        </p188:txBody>
      </p188:reply>
      <p188:reply id="{482396AD-1D9C-4EE5-A758-632EC0CBE69E}" authorId="{07F16B1F-E785-14D6-8D75-DF9D794ECF09}" created="2026-01-09T11:55:36.932">
        <p188:txBody>
          <a:bodyPr/>
          <a:lstStyle/>
          <a:p>
            <a:r>
              <a:rPr lang="en-GB"/>
              <a:t>Vurdere om ny slide om FoL før vi presenterer våre resultater og flytte slide 5 tilsvarende. Og tema der er hvordan tolke og hva er FoL.</a:t>
            </a:r>
          </a:p>
        </p188:txBody>
      </p188:reply>
    </p188:replyLst>
    <p188:txBody>
      <a:bodyPr/>
      <a:lstStyle/>
      <a:p>
        <a:r>
          <a:rPr lang="en-GB"/>
          <a:t>Forslag til alternativ tittel:
Folkehelse og livsmestring: Hva er det og hva skal prioriteres?
Krever at vi starter med å si noe mer om hva FoL, f.eks. Lisbeth sitt forslag om å spesifisere at inneholder både tverrfaglige arbeid og arbeid I hvert enkelt fag.</a:t>
        </a:r>
      </a:p>
    </p188:txBody>
  </p188:cm>
</p188:cmLst>
</file>

<file path=ppt/comments/modernComment_108_EC4EF0B9.xml><?xml version="1.0" encoding="utf-8"?>
<p188:cmLst xmlns:a="http://schemas.openxmlformats.org/drawingml/2006/main" xmlns:r="http://schemas.openxmlformats.org/officeDocument/2006/relationships" xmlns:p188="http://schemas.microsoft.com/office/powerpoint/2018/8/main">
  <p188:cm id="{34A44568-6595-4D01-868F-A12A23240B54}" authorId="{07F16B1F-E785-14D6-8D75-DF9D794ECF09}" status="resolved" created="2026-01-07T13:04:18.300" complete="100000">
    <pc:sldMkLst xmlns:pc="http://schemas.microsoft.com/office/powerpoint/2013/main/command">
      <pc:docMk/>
      <pc:sldMk cId="3964596409" sldId="264"/>
    </pc:sldMkLst>
    <p188:replyLst>
      <p188:reply id="{2889E502-F474-43F0-85CD-E0A82CE31FAC}" authorId="{07F16B1F-E785-14D6-8D75-DF9D794ECF09}" created="2026-01-07T13:05:37.813">
        <p188:txBody>
          <a:bodyPr/>
          <a:lstStyle/>
          <a:p>
            <a:r>
              <a:rPr lang="en-GB"/>
              <a:t>Jeg er usikker</a:t>
            </a:r>
          </a:p>
        </p188:txBody>
      </p188:reply>
      <p188:reply id="{82180621-3604-4D04-B3B0-B0EF6F6CFF5E}" authorId="{DFDFD679-3416-7798-7FAB-2DF07F33F39D}" created="2026-01-09T11:48:07.470">
        <p188:txBody>
          <a:bodyPr/>
          <a:lstStyle/>
          <a:p>
            <a:r>
              <a:rPr lang="en-US"/>
              <a:t>Tenker at dette kan oppfattes negativ men er jo et funn fra studiet (?) Bør sies kanskje. </a:t>
            </a:r>
          </a:p>
        </p188:txBody>
      </p188:reply>
    </p188:replyLst>
    <p188:txBody>
      <a:bodyPr/>
      <a:lstStyle/>
      <a:p>
        <a:r>
          <a:rPr lang="en-GB"/>
          <a:t>Fra Håvard:
Er uenig litt upresist her? Oppfattes veldig negativ, når det egentlig betyr at man er noenlunde tilfreds med dagens rammer. Er ikke noe stort problem å sette det opp sånn, men blir det mer riktig å si at f.eks. 28% syntes ansvaret var passende? Ikke helt enig med meg selv her. </a:t>
        </a:r>
      </a:p>
    </p188:txBody>
  </p188:cm>
  <p188:cm id="{0216051F-A378-4CC1-9E17-85CE0A736091}" authorId="{07F16B1F-E785-14D6-8D75-DF9D794ECF09}" status="resolved" created="2026-01-08T08:56:21.663" complete="100000">
    <pc:sldMkLst xmlns:pc="http://schemas.microsoft.com/office/powerpoint/2013/main/command">
      <pc:docMk/>
      <pc:sldMk cId="3964596409" sldId="264"/>
    </pc:sldMkLst>
    <p188:txBody>
      <a:bodyPr/>
      <a:lstStyle/>
      <a:p>
        <a:r>
          <a:rPr lang="en-GB"/>
          <a:t>Fra Hildegunn:
Oppgi at tallene er fra vår (HeaLS/LIFE) undersøklese (siden det på lysbildene etterpå refereres til Educate og EVA2020)</a:t>
        </a:r>
      </a:p>
    </p188:txBody>
  </p188:cm>
</p188:cmLst>
</file>

<file path=ppt/comments/modernComment_10B_DDCAB1C1.xml><?xml version="1.0" encoding="utf-8"?>
<p188:cmLst xmlns:a="http://schemas.openxmlformats.org/drawingml/2006/main" xmlns:r="http://schemas.openxmlformats.org/officeDocument/2006/relationships" xmlns:p188="http://schemas.microsoft.com/office/powerpoint/2018/8/main">
  <p188:cm id="{DBCD8719-7C9A-4AE1-B454-65B8DEDC4E7F}" authorId="{89123299-34E0-09B7-42DE-3B0C6627FC8F}" status="resolved" created="2026-01-07T11:05:43.971" complete="100000">
    <ac:txMkLst xmlns:ac="http://schemas.microsoft.com/office/drawing/2013/main/command">
      <pc:docMk xmlns:pc="http://schemas.microsoft.com/office/powerpoint/2013/main/command"/>
      <pc:sldMk xmlns:pc="http://schemas.microsoft.com/office/powerpoint/2013/main/command" cId="3721048513" sldId="267"/>
      <ac:spMk id="3" creationId="{EFA08865-29BB-74A2-EEB2-1B37DBA7052C}"/>
      <ac:txMk cp="0" len="249">
        <ac:context len="268" hash="3080634237"/>
      </ac:txMk>
    </ac:txMkLst>
    <p188:txBody>
      <a:bodyPr/>
      <a:lstStyle/>
      <a:p>
        <a:r>
          <a:rPr lang="nb-NO"/>
          <a:t>For video: Det kule ville vært å få en tredjepart (læreren som sa dette eller en liksomlærer) til å si dette naturlig. Mens det er noe stock-video av noen nyhetsoverskrifter eller lignende.</a:t>
        </a:r>
      </a:p>
    </p188:txBody>
  </p188:cm>
  <p188:cm id="{968BE2C0-A718-4E24-9FB7-AD48509A8B35}" authorId="{07F16B1F-E785-14D6-8D75-DF9D794ECF09}" status="resolved" created="2026-01-07T13:14:27.485" complete="100000">
    <pc:sldMkLst xmlns:pc="http://schemas.microsoft.com/office/powerpoint/2013/main/command">
      <pc:docMk/>
      <pc:sldMk cId="3721048513" sldId="267"/>
    </pc:sldMkLst>
    <p188:txBody>
      <a:bodyPr/>
      <a:lstStyle/>
      <a:p>
        <a:r>
          <a:rPr lang="en-GB"/>
          <a:t>Fra Håvard: Burde vi kanskje presentere EVA2020 litt nærmere? Hva er det det måler? Kommer ikke så tydelig frem. </a:t>
        </a:r>
      </a:p>
    </p188:txBody>
  </p188:cm>
  <p188:cm id="{1112C899-D276-42A2-889C-2033270E5815}" authorId="{07F16B1F-E785-14D6-8D75-DF9D794ECF09}" status="resolved" created="2026-01-08T08:45:18.459" complete="100000">
    <pc:sldMkLst xmlns:pc="http://schemas.microsoft.com/office/powerpoint/2013/main/command">
      <pc:docMk/>
      <pc:sldMk cId="3721048513" sldId="267"/>
    </pc:sldMkLst>
    <p188:txBody>
      <a:bodyPr/>
      <a:lstStyle/>
      <a:p>
        <a:r>
          <a:rPr lang="en-GB"/>
          <a:t>Fra Lisbeth:
Kan det gjøres tydeligere overgang mellom Educate og Eva2020?</a:t>
        </a:r>
      </a:p>
    </p188:txBody>
  </p188:cm>
  <p188:cm id="{94832631-8F7A-4E05-AFC2-DBCE0BEBEF71}" authorId="{07F16B1F-E785-14D6-8D75-DF9D794ECF09}" status="resolved" created="2026-01-08T08:58:14.132" complete="100000">
    <pc:sldMkLst xmlns:pc="http://schemas.microsoft.com/office/powerpoint/2013/main/command">
      <pc:docMk/>
      <pc:sldMk cId="3721048513" sldId="267"/>
    </pc:sldMkLst>
    <p188:txBody>
      <a:bodyPr/>
      <a:lstStyle/>
      <a:p>
        <a:r>
          <a:rPr lang="en-GB"/>
          <a:t>Fra Hildegunn:
Signalisere?</a:t>
        </a:r>
      </a:p>
    </p188:txBody>
  </p188:cm>
  <p188:cm id="{AE4DA712-3E71-4CBC-82B6-BFE2C1120C1D}" authorId="{07F16B1F-E785-14D6-8D75-DF9D794ECF09}" status="resolved" created="2026-01-08T08:58:36.067" complete="100000">
    <pc:sldMkLst xmlns:pc="http://schemas.microsoft.com/office/powerpoint/2013/main/command">
      <pc:docMk/>
      <pc:sldMk cId="3721048513" sldId="267"/>
    </pc:sldMkLst>
    <p188:txBody>
      <a:bodyPr/>
      <a:lstStyle/>
      <a:p>
        <a:r>
          <a:rPr lang="en-GB"/>
          <a:t>Fra Hildegunn:
Jeg synes dette er litt uklart; det kan virke som at tverrfaglige prosjekter og de tverrfaglige temaene er det samme, men det trenger det ikke være..</a:t>
        </a:r>
      </a:p>
    </p188:txBody>
  </p188:cm>
</p188:cmLst>
</file>

<file path=ppt/comments/modernComment_111_E282C680.xml><?xml version="1.0" encoding="utf-8"?>
<p188:cmLst xmlns:a="http://schemas.openxmlformats.org/drawingml/2006/main" xmlns:r="http://schemas.openxmlformats.org/officeDocument/2006/relationships" xmlns:p188="http://schemas.microsoft.com/office/powerpoint/2018/8/main">
  <p188:cm id="{4C620DB3-6B9B-4032-AF34-3086F391D11D}" authorId="{07F16B1F-E785-14D6-8D75-DF9D794ECF09}" status="resolved" created="2026-01-06T15:06:10.492" complete="100000">
    <pc:sldMkLst xmlns:pc="http://schemas.microsoft.com/office/powerpoint/2013/main/command">
      <pc:docMk/>
      <pc:sldMk cId="3800221312" sldId="273"/>
    </pc:sldMkLst>
    <p188:replyLst>
      <p188:reply id="{A4AA9FCF-BF2D-4A74-BE4F-C0F341E3B77A}" authorId="{89123299-34E0-09B7-42DE-3B0C6627FC8F}" created="2026-01-07T11:22:00.516">
        <p188:txBody>
          <a:bodyPr/>
          <a:lstStyle/>
          <a:p>
            <a:r>
              <a:rPr lang="nb-NO"/>
              <a:t>Jeg fant i hvert fall vilkårlige kulepunkter i originalkilden, så bør omskrives. Om det er lite tid/vanskelig kan sikkert ChatGPT hjelpe, og samtidig bidra til å gjøre språket litt mer muntlig/uformelt. Så fremt dere ikke har tenkt å vise på skjermen deler av sitatenen, f.eks. "trygge fellesskap". Unngå i så fall hele setninger, vanskelig som kjent å lese og lytte samtidg.</a:t>
            </a:r>
          </a:p>
        </p188:txBody>
      </p188:reply>
      <p188:reply id="{EEB0BF59-3741-4477-B65D-D6783A0E6BFD}" authorId="{5A8F1568-9920-D2F7-5264-4AAA2A4F1F1B}" created="2026-01-12T12:51:32.221">
        <p188:txBody>
          <a:bodyPr/>
          <a:lstStyle/>
          <a:p>
            <a:r>
              <a:rPr lang="nb-NO"/>
              <a:t>All tekst fra EVA2020 og EDUCATE i modul 1 er nå skrevet om med egne ord</a:t>
            </a:r>
          </a:p>
        </p188:txBody>
      </p188:reply>
    </p188:replyLst>
    <p188:txBody>
      <a:bodyPr/>
      <a:lstStyle/>
      <a:p>
        <a:r>
          <a:rPr lang="en-GB"/>
          <a:t>Er ordene til manus kopiert direkte fra rapportene, eller er det våre reformuleringer? Det stod opprinnelig “Vi” form, som om et var tekst direkte fra EVA2020 (det samme gjelder de to tidligere sidene). Vi bør kanskje unngå direkte avskrift/sitater fra andres arbeid?</a:t>
        </a:r>
      </a:p>
    </p188:txBody>
  </p188:cm>
  <p188:cm id="{28C8E482-88C3-4C64-BCE3-C4D6C4287B14}" authorId="{07F16B1F-E785-14D6-8D75-DF9D794ECF09}" status="resolved" created="2026-01-07T13:16:42.208" complete="100000">
    <pc:sldMkLst xmlns:pc="http://schemas.microsoft.com/office/powerpoint/2013/main/command">
      <pc:docMk/>
      <pc:sldMk cId="3800221312" sldId="273"/>
    </pc:sldMkLst>
    <p188:txBody>
      <a:bodyPr/>
      <a:lstStyle/>
      <a:p>
        <a:r>
          <a:rPr lang="en-GB"/>
          <a:t>Fra Håvard: 
Hva ligger i konfliktstoff? Litt uklart både her og i sliden. Omformulering til f.eks. ”Hvordan håndtere uenighet og konflikt i hverdagen” e.l.?</a:t>
        </a:r>
      </a:p>
    </p188:txBody>
  </p188:cm>
  <p188:cm id="{7D3C74BA-123F-4CC3-8853-C4EC805DE622}" authorId="{07F16B1F-E785-14D6-8D75-DF9D794ECF09}" status="resolved" created="2026-01-07T13:19:02.962" complete="100000">
    <pc:sldMkLst xmlns:pc="http://schemas.microsoft.com/office/powerpoint/2013/main/command">
      <pc:docMk/>
      <pc:sldMk cId="3800221312" sldId="273"/>
    </pc:sldMkLst>
    <p188:replyLst>
      <p188:reply id="{B717D760-4F1F-42BE-9018-9A3850142653}" authorId="{5A8F1568-9920-D2F7-5264-4AAA2A4F1F1B}" created="2026-01-12T12:21:33.581">
        <p188:txBody>
          <a:bodyPr/>
          <a:lstStyle/>
          <a:p>
            <a:r>
              <a:rPr lang="nb-NO"/>
              <a:t>Enig, konsentrerer meg om et godt manus, så tilpasser vi tekst på slides til dette</a:t>
            </a:r>
          </a:p>
        </p188:txBody>
      </p188:reply>
    </p188:replyLst>
    <p188:txBody>
      <a:bodyPr/>
      <a:lstStyle/>
      <a:p>
        <a:r>
          <a:rPr lang="en-GB"/>
          <a:t>Fra Håvard:
Gjøre dette til øverste punkt?
Generelt synes jeg denne sliden er litt vanskelig, da jeg ikke føler at det er helt samsvar mellom manus og det som står på sliden. Mulig dette blir tydeligere i videoen, men verdt å se over å justere språket. En god tittel på sliden vil også gi en god ramme for å forstå hvor man vil. </a:t>
        </a:r>
      </a:p>
    </p188:txBody>
  </p188:cm>
  <p188:cm id="{D3433106-F4DF-4D10-8129-21F207F60B39}" authorId="{07F16B1F-E785-14D6-8D75-DF9D794ECF09}" status="resolved" created="2026-01-07T14:56:33.303" complete="100000">
    <pc:sldMkLst xmlns:pc="http://schemas.microsoft.com/office/powerpoint/2013/main/command">
      <pc:docMk/>
      <pc:sldMk cId="3800221312" sldId="273"/>
    </pc:sldMkLst>
    <p188:replyLst>
      <p188:reply id="{B04E1912-7CBF-43E3-B36F-00245BF93B58}" authorId="{5A8F1568-9920-D2F7-5264-4AAA2A4F1F1B}" created="2026-01-12T12:22:31.102">
        <p188:txBody>
          <a:bodyPr/>
          <a:lstStyle/>
          <a:p>
            <a:r>
              <a:rPr lang="nb-NO"/>
              <a:t>Ja, klimaskepsis passer ikke inn, og vaksineskepsis er et godt eksempel</a:t>
            </a:r>
          </a:p>
        </p188:txBody>
      </p188:reply>
    </p188:replyLst>
    <p188:txBody>
      <a:bodyPr/>
      <a:lstStyle/>
      <a:p>
        <a:r>
          <a:rPr lang="en-GB"/>
          <a:t>Fra Stephan:
g. Slide 7-manus: bytte ut klimaskepsis med vaksineskepsis for å gjøre det mer FOL-relevant?</a:t>
        </a:r>
      </a:p>
    </p188:txBody>
  </p188:cm>
</p188:cmLst>
</file>

<file path=ppt/comments/modernComment_13F_A0B4153.xml><?xml version="1.0" encoding="utf-8"?>
<p188:cmLst xmlns:a="http://schemas.openxmlformats.org/drawingml/2006/main" xmlns:r="http://schemas.openxmlformats.org/officeDocument/2006/relationships" xmlns:p188="http://schemas.microsoft.com/office/powerpoint/2018/8/main">
  <p188:cm id="{D07E983F-4FC5-485A-AFDC-7DC83A577717}" authorId="{07F16B1F-E785-14D6-8D75-DF9D794ECF09}" status="resolved" created="2026-01-08T08:39:32.566">
    <pc:sldMkLst xmlns:pc="http://schemas.microsoft.com/office/powerpoint/2013/main/command">
      <pc:docMk/>
      <pc:sldMk cId="1967084239" sldId="258"/>
    </pc:sldMkLst>
    <p188:txBody>
      <a:bodyPr/>
      <a:lstStyle/>
      <a:p>
        <a:r>
          <a:rPr lang="en-GB"/>
          <a:t>Fra Lisbeth:
Tittelen modul 1 bør endres. Vanskelig å forstå og lite inspirerende. Er litt forskeraktig med opplevd kapasitet. Lage som spørsmål? F.eks. hvordan prioritere tid?</a:t>
        </a:r>
      </a:p>
    </p188:txBody>
  </p188:cm>
  <p188:cm id="{BEA20BFA-0E38-4847-8C23-010433128C44}" authorId="{07F16B1F-E785-14D6-8D75-DF9D794ECF09}" status="resolved" created="2026-01-08T11:49:15.652">
    <pc:sldMkLst xmlns:pc="http://schemas.microsoft.com/office/powerpoint/2013/main/command">
      <pc:docMk/>
      <pc:sldMk cId="1967084239" sldId="258"/>
    </pc:sldMkLst>
    <p188:txBody>
      <a:bodyPr/>
      <a:lstStyle/>
      <a:p>
        <a:r>
          <a:rPr lang="en-GB"/>
          <a:t>Fra Asgeir:
Jeg synes navnet på modul 1 kanskje kan virke litt vanskelig å forstå. Det er viktig at lærere og andre ansatte ser en relevans til det som jobbes med til hverdagen, og personlig tror jeg kanskje at en sånn tittel ville gjort at jeg ville tenkt at dette her var noe «tredd over hodet på meg». Synes de 2 andre modulene har bedre navn.</a:t>
        </a:r>
      </a:p>
    </p188:txBody>
  </p188:cm>
  <p188:cm id="{FF9A4AD8-470A-4066-93F5-CC6B57DF4A23}" authorId="{07F16B1F-E785-14D6-8D75-DF9D794ECF09}" status="resolved" created="2026-01-08T12:33:05.182">
    <pc:sldMkLst xmlns:pc="http://schemas.microsoft.com/office/powerpoint/2013/main/command">
      <pc:docMk/>
      <pc:sldMk cId="1967084239" sldId="258"/>
    </pc:sldMkLst>
    <p188:replyLst>
      <p188:reply id="{447A1FB0-57B5-4DE5-B8D5-0FB7B36F91DB}" authorId="{DFDFD679-3416-7798-7FAB-2DF07F33F39D}" created="2026-01-09T10:59:54.660">
        <p188:txBody>
          <a:bodyPr/>
          <a:lstStyle/>
          <a:p>
            <a:r>
              <a:rPr lang="en-US"/>
              <a:t>Om vi inkluderer "hva det er", er det da lurt å skrive en kort sitat / formulering fra LK20 om FoL? Selv om mange lærere er kjent med dette, kan presiseringen bidra til å friske opp forståelsen og innlede det som et tverrfaglig tema o en del av fag (mtp Lisbeths kommentar). </a:t>
            </a:r>
          </a:p>
        </p188:txBody>
      </p188:reply>
      <p188:reply id="{482396AD-1D9C-4EE5-A758-632EC0CBE69E}" authorId="{07F16B1F-E785-14D6-8D75-DF9D794ECF09}" created="2026-01-09T11:55:36.932">
        <p188:txBody>
          <a:bodyPr/>
          <a:lstStyle/>
          <a:p>
            <a:r>
              <a:rPr lang="en-GB"/>
              <a:t>Vurdere om ny slide om FoL før vi presenterer våre resultater og flytte slide 5 tilsvarende. Og tema der er hvordan tolke og hva er FoL.</a:t>
            </a:r>
          </a:p>
        </p188:txBody>
      </p188:reply>
    </p188:replyLst>
    <p188:txBody>
      <a:bodyPr/>
      <a:lstStyle/>
      <a:p>
        <a:r>
          <a:rPr lang="en-GB"/>
          <a:t>Forslag til alternativ tittel:
Folkehelse og livsmestring: Hva er det og hva skal prioriteres?
Krever at vi starter med å si noe mer om hva FoL, f.eks. Lisbeth sitt forslag om å spesifisere at inneholder både tverrfaglige arbeid og arbeid I hvert enkelt fag.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C150F9C0-EE17-4188-8784-C43AF07DC0FC}" type="datetimeFigureOut">
              <a:rPr lang="nb-NO" smtClean="0"/>
              <a:t>04.02.2026</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1C14E03E-B7C1-4EEE-B2F4-2626E8E4B29A}" type="slidenum">
              <a:rPr lang="nb-NO" smtClean="0"/>
              <a:t>‹#›</a:t>
            </a:fld>
            <a:endParaRPr lang="nb-NO"/>
          </a:p>
        </p:txBody>
      </p:sp>
    </p:spTree>
    <p:extLst>
      <p:ext uri="{BB962C8B-B14F-4D97-AF65-F5344CB8AC3E}">
        <p14:creationId xmlns:p14="http://schemas.microsoft.com/office/powerpoint/2010/main" val="405321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Forskningsprosjektene </a:t>
            </a:r>
            <a:r>
              <a:rPr lang="nb-NO" err="1"/>
              <a:t>HeaLS</a:t>
            </a:r>
            <a:r>
              <a:rPr lang="nb-NO"/>
              <a:t> og LIFE undersøker begge hvordan folkehelse og livsmestring praktiseres i skolen i dag. Vi undersøker også om dette påvirker elevene positivt i dag og i fremtiden som unge voksne. </a:t>
            </a:r>
          </a:p>
          <a:p>
            <a:endParaRPr lang="nb-NO"/>
          </a:p>
          <a:p>
            <a:r>
              <a:rPr lang="nb-NO"/>
              <a:t>I denne modulen vil vi snakke om hva det er og hvordan skolen kan støtte elevenes folkehelse og livsmestring. Vi deler også funn fra vår spørreundersøkelse der nesten 2000 lærere deltok. </a:t>
            </a:r>
          </a:p>
          <a:p>
            <a:endParaRPr lang="nb-NO"/>
          </a:p>
          <a:p>
            <a:endParaRPr lang="nb-NO"/>
          </a:p>
        </p:txBody>
      </p:sp>
      <p:sp>
        <p:nvSpPr>
          <p:cNvPr id="4" name="Plassholder for lysbildenummer 3"/>
          <p:cNvSpPr>
            <a:spLocks noGrp="1"/>
          </p:cNvSpPr>
          <p:nvPr>
            <p:ph type="sldNum" sz="quarter" idx="5"/>
          </p:nvPr>
        </p:nvSpPr>
        <p:spPr/>
        <p:txBody>
          <a:bodyPr/>
          <a:lstStyle/>
          <a:p>
            <a:fld id="{1C14E03E-B7C1-4EEE-B2F4-2626E8E4B29A}" type="slidenum">
              <a:rPr lang="nb-NO" smtClean="0"/>
              <a:t>1</a:t>
            </a:fld>
            <a:endParaRPr lang="nb-NO"/>
          </a:p>
        </p:txBody>
      </p:sp>
    </p:spTree>
    <p:extLst>
      <p:ext uri="{BB962C8B-B14F-4D97-AF65-F5344CB8AC3E}">
        <p14:creationId xmlns:p14="http://schemas.microsoft.com/office/powerpoint/2010/main" val="323685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B39EA-8FCE-455C-AE87-60C96DBAC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6472E-89A4-7F27-66FF-F9FBB000A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6A4E2-27E5-D1BE-6CE4-DF4FBDCB91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52AEDE-1FE0-E059-EB89-7ED87449F982}"/>
              </a:ext>
            </a:extLst>
          </p:cNvPr>
          <p:cNvSpPr>
            <a:spLocks noGrp="1"/>
          </p:cNvSpPr>
          <p:nvPr>
            <p:ph type="sldNum" sz="quarter" idx="5"/>
          </p:nvPr>
        </p:nvSpPr>
        <p:spPr/>
        <p:txBody>
          <a:bodyPr/>
          <a:lstStyle/>
          <a:p>
            <a:fld id="{1C14E03E-B7C1-4EEE-B2F4-2626E8E4B29A}" type="slidenum">
              <a:rPr lang="nb-NO" smtClean="0"/>
              <a:t>10</a:t>
            </a:fld>
            <a:endParaRPr lang="nb-NO"/>
          </a:p>
        </p:txBody>
      </p:sp>
    </p:spTree>
    <p:extLst>
      <p:ext uri="{BB962C8B-B14F-4D97-AF65-F5344CB8AC3E}">
        <p14:creationId xmlns:p14="http://schemas.microsoft.com/office/powerpoint/2010/main" val="147068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u="none"/>
              <a:t>Det er ikke noe nytt at skolen skal lære elevene hvordan de kan mestre livet og hva som fremmer eller hemmer folkehelse. Det handler både om dannelse, om det psykososiale læringsmiljøet gjennom hele skolehverdagen og om faglig læring. Med LK20 er folkehelse og livsmestring mer integrert i fagene med egne kompetansemål – og som et tverrfaglig tema på tvers av fag. Det er også tydelig fremhevet i overordnet del. </a:t>
            </a:r>
          </a:p>
          <a:p>
            <a:endParaRPr lang="nb-NO" b="0" u="none"/>
          </a:p>
          <a:p>
            <a:pPr marL="0" marR="0" lvl="0" indent="0" algn="l" defTabSz="914400" rtl="0" eaLnBrk="1" fontAlgn="auto" latinLnBrk="0" hangingPunct="1">
              <a:lnSpc>
                <a:spcPct val="100000"/>
              </a:lnSpc>
              <a:spcBef>
                <a:spcPts val="0"/>
              </a:spcBef>
              <a:spcAft>
                <a:spcPts val="0"/>
              </a:spcAft>
              <a:buClrTx/>
              <a:buSzTx/>
              <a:buFontTx/>
              <a:buNone/>
              <a:tabLst/>
              <a:defRPr/>
            </a:pPr>
            <a:r>
              <a:rPr lang="nb-NO" b="0" u="none"/>
              <a:t>I følge Avdem, må folkehelse og livsmestring forstås både som et individuelt, et sosialt og et samfunnsmessig fenomen. På individnivå er faglig engasjement og mestring viktig aspekter, men også kunnskap om psykisk helse. Det kan hjelpe eleven til å forstå seg selv, og samspillet med andre, bedre. Det sosiale nivået handler om skolemiljøet, både det fysiske og psykososiale, som en helsefremmende faktor i seg selv og som en forutsetning for læring. På samfunnsnivå handler det om elevenes levekår og oppvekstmiljø.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u="none"/>
          </a:p>
          <a:p>
            <a:pPr marL="0" marR="0" lvl="0" indent="0" algn="l" defTabSz="914400" rtl="0" eaLnBrk="1" fontAlgn="auto" latinLnBrk="0" hangingPunct="1">
              <a:lnSpc>
                <a:spcPct val="100000"/>
              </a:lnSpc>
              <a:spcBef>
                <a:spcPts val="0"/>
              </a:spcBef>
              <a:spcAft>
                <a:spcPts val="0"/>
              </a:spcAft>
              <a:buClrTx/>
              <a:buSzTx/>
              <a:buFontTx/>
              <a:buNone/>
              <a:tabLst/>
              <a:defRPr/>
            </a:pPr>
            <a:r>
              <a:rPr lang="nb-NO" b="0" u="none"/>
              <a:t>I følge Avdem, er det ikke tilstrekkelig at skolen underviser i folkehelse og livsmestring, elevene må også erfare det gjennom skolehverdagen. </a:t>
            </a:r>
          </a:p>
          <a:p>
            <a:endParaRPr lang="nb-NO" b="0" u="none"/>
          </a:p>
          <a:p>
            <a:r>
              <a:rPr lang="nb-NO" b="0" u="none"/>
              <a:t>Forskningsprosjektene EVA2020 og EDUCATE, begge ved Universitetet i Oslo, har sett på hvordan folkehelse og livsmestring forstås og praktiseres ute på skolen. </a:t>
            </a:r>
          </a:p>
          <a:p>
            <a:endParaRPr lang="nb-NO" b="0" u="none"/>
          </a:p>
          <a:p>
            <a:r>
              <a:rPr lang="nb-NO" b="0" u="none"/>
              <a:t>I EDUCATE-prosjektet observert forskerne undervisningstimer i en rekke fag. De fant at livsmestring ofte blir et tema – også selv om lærere ikke har planlagt for det. </a:t>
            </a:r>
          </a:p>
          <a:p>
            <a:endParaRPr lang="nb-NO" b="0" u="none"/>
          </a:p>
          <a:p>
            <a:r>
              <a:rPr lang="nb-NO" b="0" u="none"/>
              <a:t>I intervjuer var lærerne imidlertid kritiske til hvordan folkehelse og livsmestring er beskrevet i læreplanene. De opplevde det som vagt og generelt. Dette gjorde det vanskeligere å koble tema til elevenes egne erfaringer og hverdag. </a:t>
            </a:r>
          </a:p>
          <a:p>
            <a:endParaRPr lang="nb-NO" b="0" u="none"/>
          </a:p>
          <a:p>
            <a:r>
              <a:rPr lang="nb-NO" b="0" u="none"/>
              <a:t>Lærerne savnet mer konkret støtte til arbeidet med folkehelse og livsmestring i fagene. I 2027 lanserer Utdanningsdirektoratet en kompetansepakke spesielt på folkehelse og livsmestring.</a:t>
            </a:r>
          </a:p>
          <a:p>
            <a:pPr marL="0" indent="0">
              <a:buFont typeface="Arial" panose="020B0604020202020204" pitchFamily="34" charset="0"/>
              <a:buNone/>
            </a:pPr>
            <a:endParaRPr lang="nb-NO"/>
          </a:p>
          <a:p>
            <a:endParaRPr lang="nb-NO"/>
          </a:p>
        </p:txBody>
      </p:sp>
      <p:sp>
        <p:nvSpPr>
          <p:cNvPr id="4" name="Plassholder for lysbildenummer 3"/>
          <p:cNvSpPr>
            <a:spLocks noGrp="1"/>
          </p:cNvSpPr>
          <p:nvPr>
            <p:ph type="sldNum" sz="quarter" idx="5"/>
          </p:nvPr>
        </p:nvSpPr>
        <p:spPr/>
        <p:txBody>
          <a:bodyPr/>
          <a:lstStyle/>
          <a:p>
            <a:fld id="{1C14E03E-B7C1-4EEE-B2F4-2626E8E4B29A}" type="slidenum">
              <a:rPr lang="nb-NO" smtClean="0"/>
              <a:t>2</a:t>
            </a:fld>
            <a:endParaRPr lang="nb-NO"/>
          </a:p>
        </p:txBody>
      </p:sp>
    </p:spTree>
    <p:extLst>
      <p:ext uri="{BB962C8B-B14F-4D97-AF65-F5344CB8AC3E}">
        <p14:creationId xmlns:p14="http://schemas.microsoft.com/office/powerpoint/2010/main" val="249583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a:latin typeface="Calibri"/>
                <a:ea typeface="Calibri"/>
                <a:cs typeface="Calibri"/>
              </a:rPr>
              <a:t>I spørreundersøkelsen til </a:t>
            </a:r>
            <a:r>
              <a:rPr lang="nb-NO" noProof="0" err="1">
                <a:latin typeface="Calibri"/>
                <a:ea typeface="Calibri"/>
                <a:cs typeface="Calibri"/>
              </a:rPr>
              <a:t>HeaLS</a:t>
            </a:r>
            <a:r>
              <a:rPr lang="nb-NO" noProof="0">
                <a:latin typeface="Calibri"/>
                <a:ea typeface="Calibri"/>
                <a:cs typeface="Calibri"/>
              </a:rPr>
              <a:t> og LIFE prosjektene finner vi at lærerne har ulike meninger om arbeidet deres med folkehelse og livsmestring.</a:t>
            </a:r>
          </a:p>
          <a:p>
            <a:endParaRPr lang="nb-NO" noProof="0">
              <a:latin typeface="Calibri"/>
              <a:ea typeface="Calibri"/>
              <a:cs typeface="Calibri"/>
            </a:endParaRPr>
          </a:p>
          <a:p>
            <a:r>
              <a:rPr lang="nb-NO" noProof="0">
                <a:latin typeface="Calibri"/>
                <a:ea typeface="Calibri"/>
                <a:cs typeface="Calibri"/>
              </a:rPr>
              <a:t>Under halvparten mener at de har fått for mye ansvar for folkehelse og livsmestring og at de har for lite tid til dette arbeidet. Rundt en tredel er uenige, </a:t>
            </a:r>
            <a:r>
              <a:rPr lang="nb-NO" noProof="0">
                <a:solidFill>
                  <a:srgbClr val="FF0000"/>
                </a:solidFill>
                <a:latin typeface="Calibri"/>
                <a:ea typeface="Calibri"/>
                <a:cs typeface="Calibri"/>
              </a:rPr>
              <a:t>og mener de dette med tid og ansvar ikke er en utfordring</a:t>
            </a:r>
            <a:r>
              <a:rPr lang="nb-NO" noProof="0">
                <a:latin typeface="Calibri"/>
                <a:ea typeface="Calibri"/>
                <a:cs typeface="Calibri"/>
              </a:rPr>
              <a:t>.</a:t>
            </a:r>
          </a:p>
          <a:p>
            <a:endParaRPr lang="nb-NO" noProof="0">
              <a:latin typeface="Calibri"/>
              <a:ea typeface="Calibri"/>
              <a:cs typeface="Calibri"/>
            </a:endParaRPr>
          </a:p>
          <a:p>
            <a:r>
              <a:rPr lang="nb-NO" noProof="0">
                <a:latin typeface="Calibri"/>
                <a:ea typeface="Calibri"/>
                <a:cs typeface="Calibri"/>
              </a:rPr>
              <a:t>Det er også en tredel som synes det krever for mye av dem å inkludere folkehelse og livsmestring i undervisningen. I underkant av halvparten er uenige, og mener det ikke krever for mye av dem.</a:t>
            </a:r>
          </a:p>
          <a:p>
            <a:endParaRPr lang="nb-NO" noProof="0">
              <a:latin typeface="Calibri"/>
              <a:ea typeface="Calibri"/>
              <a:cs typeface="Calibri"/>
            </a:endParaRPr>
          </a:p>
        </p:txBody>
      </p:sp>
      <p:sp>
        <p:nvSpPr>
          <p:cNvPr id="4" name="Slide Number Placeholder 3"/>
          <p:cNvSpPr>
            <a:spLocks noGrp="1"/>
          </p:cNvSpPr>
          <p:nvPr>
            <p:ph type="sldNum" sz="quarter" idx="5"/>
          </p:nvPr>
        </p:nvSpPr>
        <p:spPr/>
        <p:txBody>
          <a:bodyPr/>
          <a:lstStyle/>
          <a:p>
            <a:fld id="{1C14E03E-B7C1-4EEE-B2F4-2626E8E4B29A}" type="slidenum">
              <a:rPr lang="nb-NO" smtClean="0"/>
              <a:t>3</a:t>
            </a:fld>
            <a:endParaRPr lang="nb-NO"/>
          </a:p>
        </p:txBody>
      </p:sp>
    </p:spTree>
    <p:extLst>
      <p:ext uri="{BB962C8B-B14F-4D97-AF65-F5344CB8AC3E}">
        <p14:creationId xmlns:p14="http://schemas.microsoft.com/office/powerpoint/2010/main" val="318833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forskningsprosjektet EVA2020 fant de at lærere kunne opplevde det krevende å finne balanse mellom faglige mål og psykososiale behov. Når et undervisningsopplegg har som formål å bevisstgjøre eller styrke elevenes psykososiale kompetanse, er det lett at det faglige innholdet kommer i bakgrunnen.</a:t>
            </a:r>
          </a:p>
          <a:p>
            <a:pPr marL="171450" indent="-171450">
              <a:buFont typeface="Arial" panose="020B0604020202020204" pitchFamily="34" charset="0"/>
              <a:buChar char="•"/>
            </a:pPr>
            <a:endParaRPr lang="nb-NO"/>
          </a:p>
          <a:p>
            <a:pPr marL="0" indent="0">
              <a:buFont typeface="Arial" panose="020B0604020202020204" pitchFamily="34" charset="0"/>
              <a:buNone/>
            </a:pPr>
            <a:r>
              <a:rPr lang="nb-NO"/>
              <a:t>Dette gjorde at lærere ofte valgte å ikke ha vurderinger av elevenes innsats i tverrfaglige prosjekter. De var opptatt av at det elevene lærte om eller trente på, f.eks. samarbeid, skulle være et mål i seg selv. Slike prosjekter kunne også bli sett på som et pusterom for elevene . De kunne få en pause fra det å prestere og bli vurdert.  </a:t>
            </a:r>
          </a:p>
          <a:p>
            <a:pPr marL="0" indent="0">
              <a:buFont typeface="Arial" panose="020B0604020202020204" pitchFamily="34" charset="0"/>
              <a:buNone/>
            </a:pPr>
            <a:endParaRPr lang="nb-NO"/>
          </a:p>
          <a:p>
            <a:pPr marL="0" indent="0">
              <a:buFont typeface="Arial" panose="020B0604020202020204" pitchFamily="34" charset="0"/>
              <a:buNone/>
            </a:pPr>
            <a:r>
              <a:rPr lang="nb-NO"/>
              <a:t>Dette kan ha verdi for elevenes trivsel og trene dem i ferdigheter de kan trenge i sin hverdag – nå eller i fremtiden. På den andre siden kan det å se på folkehelse og livsmestring som et pusterom også bidra til at de går glipp av faglig læring og tverrfaglig kompetanse. Elevene kan også anstrenge seg noe mer for å delta aktivt når de vet at de skal bruke kunnskapen mer konkret og blir vurdert på hva de har lært. </a:t>
            </a:r>
          </a:p>
          <a:p>
            <a:pPr marL="0" indent="0">
              <a:buFont typeface="Arial" panose="020B0604020202020204" pitchFamily="34" charset="0"/>
              <a:buNone/>
            </a:pPr>
            <a:endParaRPr lang="nb-NO"/>
          </a:p>
        </p:txBody>
      </p:sp>
      <p:sp>
        <p:nvSpPr>
          <p:cNvPr id="4" name="Plassholder for lysbildenummer 3"/>
          <p:cNvSpPr>
            <a:spLocks noGrp="1"/>
          </p:cNvSpPr>
          <p:nvPr>
            <p:ph type="sldNum" sz="quarter" idx="5"/>
          </p:nvPr>
        </p:nvSpPr>
        <p:spPr/>
        <p:txBody>
          <a:bodyPr/>
          <a:lstStyle/>
          <a:p>
            <a:fld id="{1C14E03E-B7C1-4EEE-B2F4-2626E8E4B29A}" type="slidenum">
              <a:rPr lang="nb-NO" smtClean="0"/>
              <a:t>4</a:t>
            </a:fld>
            <a:endParaRPr lang="nb-NO"/>
          </a:p>
        </p:txBody>
      </p:sp>
    </p:spTree>
    <p:extLst>
      <p:ext uri="{BB962C8B-B14F-4D97-AF65-F5344CB8AC3E}">
        <p14:creationId xmlns:p14="http://schemas.microsoft.com/office/powerpoint/2010/main" val="373935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Folkehelse og livsmestring kan berøre temaer som elevene kan oppleve som personlige, sensitive eller konfliktfylte. Som lærer må man derfor være ekstra bevisst på hvordan man presenterer tematikken og hvilke krav man stiller til at elevene skal dele egne erfaringer. </a:t>
            </a:r>
          </a:p>
          <a:p>
            <a:endParaRPr lang="nb-NO"/>
          </a:p>
          <a:p>
            <a:r>
              <a:rPr lang="nb-NO"/>
              <a:t>I EVA2020 prosjektet fant de at når livsmestring og folkehelse var tema i undervisningen, og særlig når det var snakk om samfunnsutfordringer, så ble uenighet og konflikter i liten grad utforsket. I intervjuer ga elever uttrykk for at det kunne bli dårlig stemning og krangling i klasserommet når de kom inn på enkelte samfunnsutfordringer. </a:t>
            </a:r>
          </a:p>
          <a:p>
            <a:endParaRPr lang="nb-NO"/>
          </a:p>
          <a:p>
            <a:r>
              <a:rPr lang="nb-NO"/>
              <a:t>På den ene siden kan slike episoder oppleves som et mindre trygt læringsmiljø, og derfor kan lærere styre unna. På den andre siden kan det også skape avstand til samfunnsdebatten. Samfunnsutfordringer er ofte komplekse og kjennetegnet av interessemotsetninger - og uten enkle løsninger. Dessuten kan elevene gå glipp av muligheten til å trene på å akseptere og håndtere uenighet. Det handler jo også om livsmestring</a:t>
            </a:r>
          </a:p>
          <a:p>
            <a:endParaRPr lang="nb-NO"/>
          </a:p>
          <a:p>
            <a:r>
              <a:rPr lang="nb-NO" sz="1200" kern="1200">
                <a:solidFill>
                  <a:schemeClr val="tx1"/>
                </a:solidFill>
                <a:effectLst/>
                <a:latin typeface="+mn-lt"/>
                <a:ea typeface="+mn-ea"/>
                <a:cs typeface="+mn-cs"/>
              </a:rPr>
              <a:t>Skolens systematiske arbeid med et trygt og inkluderende læringsmiljø, på skolen og i klasserommet, gir dessuten et godt utgangspunkt for å inkludere konfliktperspektiver i undervisningen. Er det rom for ulikhet og uenighet i utgangspunktet, blir ikke konfliktfylte tema så truende når elevene møter dem i undervisningen.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Det er også viktig at lærere klarer å løfte diskusjonen fra et individnivå og gi elevene fagkunnskap og perspektiver som gjør dem bevisste på at årsakene er sammensatte. Endringer krever politiske beslutninger og veivalg i samfunnet. Det handler ikke bare om at den enkelte må «skjerpe seg». Et eksempel på dette er rusmisbruk. </a:t>
            </a:r>
          </a:p>
          <a:p>
            <a:endParaRPr lang="nb-NO"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a:solidFill>
                <a:schemeClr val="tx1"/>
              </a:solidFill>
              <a:effectLst/>
              <a:latin typeface="+mn-lt"/>
              <a:ea typeface="+mn-ea"/>
              <a:cs typeface="+mn-cs"/>
            </a:endParaRPr>
          </a:p>
          <a:p>
            <a:pPr marL="171450" indent="-171450">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fld id="{1C14E03E-B7C1-4EEE-B2F4-2626E8E4B29A}" type="slidenum">
              <a:rPr lang="nb-NO" smtClean="0"/>
              <a:t>5</a:t>
            </a:fld>
            <a:endParaRPr lang="nb-NO"/>
          </a:p>
        </p:txBody>
      </p:sp>
    </p:spTree>
    <p:extLst>
      <p:ext uri="{BB962C8B-B14F-4D97-AF65-F5344CB8AC3E}">
        <p14:creationId xmlns:p14="http://schemas.microsoft.com/office/powerpoint/2010/main" val="310865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95D67-6DD4-934D-1A81-45DBD56B213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D4987A8-BCA7-C6D1-A862-60E30E64B65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2150BAA-19BA-9FDD-B094-736BF9928687}"/>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7B33F1B0-B02B-B7AB-E79B-D92020F66093}"/>
              </a:ext>
            </a:extLst>
          </p:cNvPr>
          <p:cNvSpPr>
            <a:spLocks noGrp="1"/>
          </p:cNvSpPr>
          <p:nvPr>
            <p:ph type="sldNum" sz="quarter" idx="5"/>
          </p:nvPr>
        </p:nvSpPr>
        <p:spPr/>
        <p:txBody>
          <a:bodyPr/>
          <a:lstStyle/>
          <a:p>
            <a:fld id="{1C14E03E-B7C1-4EEE-B2F4-2626E8E4B29A}" type="slidenum">
              <a:rPr lang="nb-NO" smtClean="0"/>
              <a:t>6</a:t>
            </a:fld>
            <a:endParaRPr lang="nb-NO"/>
          </a:p>
        </p:txBody>
      </p:sp>
    </p:spTree>
    <p:extLst>
      <p:ext uri="{BB962C8B-B14F-4D97-AF65-F5344CB8AC3E}">
        <p14:creationId xmlns:p14="http://schemas.microsoft.com/office/powerpoint/2010/main" val="116797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14E03E-B7C1-4EEE-B2F4-2626E8E4B29A}" type="slidenum">
              <a:rPr lang="nb-NO" smtClean="0"/>
              <a:t>7</a:t>
            </a:fld>
            <a:endParaRPr lang="nb-NO"/>
          </a:p>
        </p:txBody>
      </p:sp>
    </p:spTree>
    <p:extLst>
      <p:ext uri="{BB962C8B-B14F-4D97-AF65-F5344CB8AC3E}">
        <p14:creationId xmlns:p14="http://schemas.microsoft.com/office/powerpoint/2010/main" val="247022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1A580-889A-63B4-83F1-728CB8E6B18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2F098E2-AADF-02C4-4F71-D33AFE7AE95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9BF4457-1B7C-128A-ACFF-9403F1CBC52B}"/>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F39DCAD-1192-A9BA-2E5A-1234AB88182C}"/>
              </a:ext>
            </a:extLst>
          </p:cNvPr>
          <p:cNvSpPr>
            <a:spLocks noGrp="1"/>
          </p:cNvSpPr>
          <p:nvPr>
            <p:ph type="sldNum" sz="quarter" idx="5"/>
          </p:nvPr>
        </p:nvSpPr>
        <p:spPr/>
        <p:txBody>
          <a:bodyPr/>
          <a:lstStyle/>
          <a:p>
            <a:fld id="{1C14E03E-B7C1-4EEE-B2F4-2626E8E4B29A}" type="slidenum">
              <a:rPr lang="nb-NO" smtClean="0"/>
              <a:t>8</a:t>
            </a:fld>
            <a:endParaRPr lang="nb-NO"/>
          </a:p>
        </p:txBody>
      </p:sp>
    </p:spTree>
    <p:extLst>
      <p:ext uri="{BB962C8B-B14F-4D97-AF65-F5344CB8AC3E}">
        <p14:creationId xmlns:p14="http://schemas.microsoft.com/office/powerpoint/2010/main" val="205345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45529-CBB8-599E-1E3E-68D964CE89F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75F50D9-6558-2055-1CD9-0F10AEA2F86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7A775AF-92F2-2010-AA78-3B681FD4EDCB}"/>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F2FF7E8-D604-C55C-8DF2-10F0754A35CB}"/>
              </a:ext>
            </a:extLst>
          </p:cNvPr>
          <p:cNvSpPr>
            <a:spLocks noGrp="1"/>
          </p:cNvSpPr>
          <p:nvPr>
            <p:ph type="sldNum" sz="quarter" idx="5"/>
          </p:nvPr>
        </p:nvSpPr>
        <p:spPr/>
        <p:txBody>
          <a:bodyPr/>
          <a:lstStyle/>
          <a:p>
            <a:fld id="{1C14E03E-B7C1-4EEE-B2F4-2626E8E4B29A}" type="slidenum">
              <a:rPr lang="nb-NO" smtClean="0"/>
              <a:t>9</a:t>
            </a:fld>
            <a:endParaRPr lang="nb-NO"/>
          </a:p>
        </p:txBody>
      </p:sp>
    </p:spTree>
    <p:extLst>
      <p:ext uri="{BB962C8B-B14F-4D97-AF65-F5344CB8AC3E}">
        <p14:creationId xmlns:p14="http://schemas.microsoft.com/office/powerpoint/2010/main" val="280538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C3A3C7-EE3D-78C8-320B-B2E444EED7B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3C29CC7-B5D1-83F5-C9F5-388532F89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937C9A8-411B-E2F3-9FAA-BF99C07604D8}"/>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31A54764-E810-4131-A7DF-39BD7BAC99C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B6290BC-EA74-8846-0B59-33AC861DE6F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186865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A23BCE-1DB7-93B8-EB2E-6C6CB9023D2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724570E-43E1-7294-2DC2-37264651B3C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24A7E78-AB45-A9E7-9C03-25C41DFF1F50}"/>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F47E7B8B-C487-C15E-9016-1ADC8A1D193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659EE5-7906-9A03-25E4-94713A69C6FA}"/>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4628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393B18B-5E1D-37D3-1A75-454CD30A11C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2DC3C4A-2CE0-65A9-D3C8-9D1894ABF9C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5F34A34-5023-D3E8-8C75-4B9BDBB484B3}"/>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D243F62D-060B-5FD7-6B7F-AB89AD3D194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15F183-7FB5-88AF-A019-C6D3524E8D0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4096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DDC307-8A82-3C05-DD0E-BC5574CE1E1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77DD445-D616-101B-2C66-2F63264009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643C9A-EB65-685C-0E3E-8B8B7006E254}"/>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A977631B-0FA5-971A-A491-1627668378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D8503F-E202-CBA3-0B07-0848E54F45D0}"/>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246023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2E721E-D531-AA52-8A62-5284A4A3555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8B9C328-C49F-2624-9848-CF263710CE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27FC8F2-4AEE-5EEE-BF65-4BC13ABEF5BB}"/>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7FC7FFCE-05D8-3DE4-ECDA-A983D556DF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594BDA2-AB9C-5CA9-34F8-EC11263C6A53}"/>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104127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CB81BF-08A7-2926-5E6A-9DFB25D3F87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231CE0A-1FD7-95D4-6624-2B552CA8651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4CFA871-860E-F35B-4EA1-B48F8BC1F59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1E22A3D-B476-4B85-B8D0-825BFA663459}"/>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DC845D23-286B-0D12-CC93-DEC7DF7BBCC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84E9B00-8436-0412-52F2-8F839A640C9D}"/>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72021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2A6894-097B-EA90-EDFF-8BEEAB96E08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65F03F7-2969-1B74-7665-157938E13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05DBC84-5703-789A-3575-F7CF41062B4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C8FDF80-FA4C-97DC-F98C-68482A3A0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292CA7B-38CF-B7C8-F40F-12A3B91494F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0881484-2839-C4BF-E9E3-3D0E15050C58}"/>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8" name="Plassholder for bunntekst 7">
            <a:extLst>
              <a:ext uri="{FF2B5EF4-FFF2-40B4-BE49-F238E27FC236}">
                <a16:creationId xmlns:a16="http://schemas.microsoft.com/office/drawing/2014/main" id="{A1039595-12A0-A094-EBBF-FCD77AEB826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CCF3E75-31C1-AFB1-9340-68F4CCD306C2}"/>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21378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7E9D13-AE27-CD5F-8171-8367754BFD9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43DF3B0-BB61-89AE-2B1F-F71CED4865D1}"/>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4" name="Plassholder for bunntekst 3">
            <a:extLst>
              <a:ext uri="{FF2B5EF4-FFF2-40B4-BE49-F238E27FC236}">
                <a16:creationId xmlns:a16="http://schemas.microsoft.com/office/drawing/2014/main" id="{FF573A02-9C58-408D-E72B-B4246B70247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652BE95-ED3D-24B0-6699-F5873FAD9CDC}"/>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07753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DAF8E2C-9C01-3FAA-CE99-56C706A85BFE}"/>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3" name="Plassholder for bunntekst 2">
            <a:extLst>
              <a:ext uri="{FF2B5EF4-FFF2-40B4-BE49-F238E27FC236}">
                <a16:creationId xmlns:a16="http://schemas.microsoft.com/office/drawing/2014/main" id="{7CF62E55-9EC7-D1F2-1ECF-47C7012D5D1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F3134AC-F8A5-9D57-77EC-32D87617FF54}"/>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79169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0CC8D9-C299-526F-BCD7-CAC59EAC954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55CC16D-9E6C-FC77-11E0-292721392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C5FA3A4-FC1A-931E-6117-091381BC7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0BCFD60-40CD-8170-FD0E-8F9A2741E696}"/>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5CAF46CF-85F4-BDFD-F35B-5A446B0D6D1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2F3BCA5-EC2A-FBA3-6903-1A91F1D55BC9}"/>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70669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0C6261-EA5B-116E-3F19-F3C68308FBF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13BF0E0-558A-1C13-AD32-7D3F8BF46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458624E-25CE-BD5D-F23D-9E536F686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19E2F4A-740F-65F8-39C1-BC65F5E3EFE5}"/>
              </a:ext>
            </a:extLst>
          </p:cNvPr>
          <p:cNvSpPr>
            <a:spLocks noGrp="1"/>
          </p:cNvSpPr>
          <p:nvPr>
            <p:ph type="dt" sz="half" idx="10"/>
          </p:nvPr>
        </p:nvSpPr>
        <p:spPr/>
        <p:txBody>
          <a:bodyPr/>
          <a:lstStyle/>
          <a:p>
            <a:fld id="{811E2F80-2837-427E-8F48-112ACF22576B}" type="datetimeFigureOut">
              <a:rPr lang="nb-NO" smtClean="0"/>
              <a:t>04.02.2026</a:t>
            </a:fld>
            <a:endParaRPr lang="nb-NO"/>
          </a:p>
        </p:txBody>
      </p:sp>
      <p:sp>
        <p:nvSpPr>
          <p:cNvPr id="6" name="Plassholder for bunntekst 5">
            <a:extLst>
              <a:ext uri="{FF2B5EF4-FFF2-40B4-BE49-F238E27FC236}">
                <a16:creationId xmlns:a16="http://schemas.microsoft.com/office/drawing/2014/main" id="{3BF8EA21-A5FB-B884-566F-0214247BC49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A545D8B-382E-867A-7DB4-B899C3CF1B7E}"/>
              </a:ext>
            </a:extLst>
          </p:cNvPr>
          <p:cNvSpPr>
            <a:spLocks noGrp="1"/>
          </p:cNvSpPr>
          <p:nvPr>
            <p:ph type="sldNum" sz="quarter" idx="12"/>
          </p:nvPr>
        </p:nvSpPr>
        <p:spPr/>
        <p:txBody>
          <a:bodyPr/>
          <a:lstStyle/>
          <a:p>
            <a:fld id="{1E1F1984-282F-4C04-83A4-848AB461E076}" type="slidenum">
              <a:rPr lang="nb-NO" smtClean="0"/>
              <a:t>‹#›</a:t>
            </a:fld>
            <a:endParaRPr lang="nb-NO"/>
          </a:p>
        </p:txBody>
      </p:sp>
    </p:spTree>
    <p:extLst>
      <p:ext uri="{BB962C8B-B14F-4D97-AF65-F5344CB8AC3E}">
        <p14:creationId xmlns:p14="http://schemas.microsoft.com/office/powerpoint/2010/main" val="39206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4519F6F-5CC4-E4DB-E76D-EC17576CF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B32E2E6-4CD3-CF55-7D65-B2CDA020B7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5BA4D0-3542-D4A9-8009-57BB3DD5E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1E2F80-2837-427E-8F48-112ACF22576B}" type="datetimeFigureOut">
              <a:rPr lang="nb-NO" smtClean="0"/>
              <a:t>04.02.2026</a:t>
            </a:fld>
            <a:endParaRPr lang="nb-NO"/>
          </a:p>
        </p:txBody>
      </p:sp>
      <p:sp>
        <p:nvSpPr>
          <p:cNvPr id="5" name="Plassholder for bunntekst 4">
            <a:extLst>
              <a:ext uri="{FF2B5EF4-FFF2-40B4-BE49-F238E27FC236}">
                <a16:creationId xmlns:a16="http://schemas.microsoft.com/office/drawing/2014/main" id="{35DB6DDB-7AB4-4503-D363-9AFDF73159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6DA46399-DE65-37F8-5455-DC0DE5AF2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1F1984-282F-4C04-83A4-848AB461E076}" type="slidenum">
              <a:rPr lang="nb-NO" smtClean="0"/>
              <a:t>‹#›</a:t>
            </a:fld>
            <a:endParaRPr lang="nb-NO"/>
          </a:p>
        </p:txBody>
      </p:sp>
    </p:spTree>
    <p:extLst>
      <p:ext uri="{BB962C8B-B14F-4D97-AF65-F5344CB8AC3E}">
        <p14:creationId xmlns:p14="http://schemas.microsoft.com/office/powerpoint/2010/main" val="402311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2_753F52CF.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016/j.tate.2025.104992" TargetMode="External"/><Relationship Id="rId13" Type="http://schemas.openxmlformats.org/officeDocument/2006/relationships/hyperlink" Target="https://www.sv.uio.no/psi/forskning/prosjekter/heals/index.html" TargetMode="External"/><Relationship Id="rId3" Type="http://schemas.openxmlformats.org/officeDocument/2006/relationships/hyperlink" Target="https://www.uv.uio.no/forskning/prosjekter/fagfornyelsen-evaluering/publikasjoner/eva2020-rapport9_brandmo_mfl_2025_v2.pdf" TargetMode="External"/><Relationship Id="rId7" Type="http://schemas.openxmlformats.org/officeDocument/2006/relationships/hyperlink" Target="https://heals.nifu.no/2025/" TargetMode="External"/><Relationship Id="rId12" Type="http://schemas.openxmlformats.org/officeDocument/2006/relationships/hyperlink" Target="https://heals.nifu.n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uv.uio.no/forskning/prosjekter/fagfornyelsen-evaluering/publikasjoner/eva2020---rapport-6.pdf" TargetMode="External"/><Relationship Id="rId11" Type="http://schemas.openxmlformats.org/officeDocument/2006/relationships/hyperlink" Target="https://www.uv.uio.no/ils/forskning/prosjekter/educate/" TargetMode="External"/><Relationship Id="rId5" Type="http://schemas.openxmlformats.org/officeDocument/2006/relationships/hyperlink" Target="https://doi.org/10.1080/00220272.2024.2436383" TargetMode="External"/><Relationship Id="rId10" Type="http://schemas.openxmlformats.org/officeDocument/2006/relationships/hyperlink" Target="https://www.uv.uio.no/forskning/prosjekter/fagfornyelsen-evaluering/" TargetMode="External"/><Relationship Id="rId4" Type="http://schemas.openxmlformats.org/officeDocument/2006/relationships/hyperlink" Target="https://doi.org/10.5281/zenodo.8012569" TargetMode="External"/><Relationship Id="rId9" Type="http://schemas.openxmlformats.org/officeDocument/2006/relationships/hyperlink" Target="https://doi.org/10.23865/njlr.v10.5509" TargetMode="External"/><Relationship Id="rId14" Type="http://schemas.openxmlformats.org/officeDocument/2006/relationships/hyperlink" Target="https://www.uis.no/nb/laeringsmiljosenteret/forskning/life-livsmestring-i-teori-og-praks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8_EC4EF0B9.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B_DDCAB1C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11_E282C68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3F_A0B415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vegg, innendørs, husplante, kontorforsyninger&#10;&#10;KI-generert innhold kan være feil.">
            <a:extLst>
              <a:ext uri="{FF2B5EF4-FFF2-40B4-BE49-F238E27FC236}">
                <a16:creationId xmlns:a16="http://schemas.microsoft.com/office/drawing/2014/main" id="{4783B982-ADAE-89E8-FEE5-58EA63647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2A981E2-6E5C-EB23-43F7-42BF33E7737F}"/>
              </a:ext>
            </a:extLst>
          </p:cNvPr>
          <p:cNvSpPr>
            <a:spLocks noGrp="1"/>
          </p:cNvSpPr>
          <p:nvPr>
            <p:ph type="title"/>
          </p:nvPr>
        </p:nvSpPr>
        <p:spPr>
          <a:xfrm>
            <a:off x="2226275" y="2103437"/>
            <a:ext cx="7739449" cy="1325563"/>
          </a:xfrm>
        </p:spPr>
        <p:txBody>
          <a:bodyPr>
            <a:noAutofit/>
          </a:bodyPr>
          <a:lstStyle/>
          <a:p>
            <a:r>
              <a:rPr lang="nb-NO" b="1" dirty="0">
                <a:solidFill>
                  <a:schemeClr val="bg1"/>
                </a:solidFill>
              </a:rPr>
              <a:t>Modul 1</a:t>
            </a:r>
            <a:br>
              <a:rPr lang="nb-NO" b="1" dirty="0">
                <a:solidFill>
                  <a:schemeClr val="bg1"/>
                </a:solidFill>
              </a:rPr>
            </a:br>
            <a:r>
              <a:rPr lang="nb-NO" b="1" dirty="0">
                <a:solidFill>
                  <a:schemeClr val="bg1"/>
                </a:solidFill>
              </a:rPr>
              <a:t>Folkehelse og livsmestring: Hva handler det om?</a:t>
            </a:r>
            <a:br>
              <a:rPr lang="nb-NO" b="1" dirty="0">
                <a:solidFill>
                  <a:schemeClr val="bg1"/>
                </a:solidFill>
              </a:rPr>
            </a:br>
            <a:endParaRPr lang="nb-NO" b="1" dirty="0">
              <a:solidFill>
                <a:schemeClr val="bg1"/>
              </a:solidFill>
            </a:endParaRPr>
          </a:p>
        </p:txBody>
      </p:sp>
    </p:spTree>
    <p:extLst>
      <p:ext uri="{BB962C8B-B14F-4D97-AF65-F5344CB8AC3E}">
        <p14:creationId xmlns:p14="http://schemas.microsoft.com/office/powerpoint/2010/main" val="1967084239"/>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04286-61C1-F17B-4DAC-E21D2556B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804C8-9034-F20B-B1AF-4A8C5EAF638D}"/>
              </a:ext>
            </a:extLst>
          </p:cNvPr>
          <p:cNvSpPr>
            <a:spLocks noGrp="1"/>
          </p:cNvSpPr>
          <p:nvPr>
            <p:ph type="title"/>
          </p:nvPr>
        </p:nvSpPr>
        <p:spPr>
          <a:xfrm>
            <a:off x="838200" y="365125"/>
            <a:ext cx="10515600" cy="586345"/>
          </a:xfrm>
        </p:spPr>
        <p:txBody>
          <a:bodyPr>
            <a:normAutofit fontScale="90000"/>
          </a:bodyPr>
          <a:lstStyle/>
          <a:p>
            <a:r>
              <a:rPr lang="en-US" dirty="0" err="1"/>
              <a:t>Referanser</a:t>
            </a:r>
            <a:r>
              <a:rPr lang="en-US" dirty="0"/>
              <a:t> </a:t>
            </a:r>
          </a:p>
        </p:txBody>
      </p:sp>
      <p:sp>
        <p:nvSpPr>
          <p:cNvPr id="3" name="Content Placeholder 2">
            <a:extLst>
              <a:ext uri="{FF2B5EF4-FFF2-40B4-BE49-F238E27FC236}">
                <a16:creationId xmlns:a16="http://schemas.microsoft.com/office/drawing/2014/main" id="{E3879213-EBE2-2190-4C8C-E8C0FBB9E6B3}"/>
              </a:ext>
            </a:extLst>
          </p:cNvPr>
          <p:cNvSpPr>
            <a:spLocks noGrp="1"/>
          </p:cNvSpPr>
          <p:nvPr>
            <p:ph idx="1"/>
          </p:nvPr>
        </p:nvSpPr>
        <p:spPr>
          <a:xfrm>
            <a:off x="838200" y="1062682"/>
            <a:ext cx="10515600" cy="5527690"/>
          </a:xfrm>
        </p:spPr>
        <p:txBody>
          <a:bodyPr vert="horz" lIns="91440" tIns="45720" rIns="91440" bIns="45720" rtlCol="0" anchor="t">
            <a:normAutofit fontScale="92500" lnSpcReduction="20000"/>
          </a:bodyPr>
          <a:lstStyle/>
          <a:p>
            <a:r>
              <a:rPr lang="nb-NO" sz="1400" dirty="0">
                <a:highlight>
                  <a:srgbClr val="FFFFFF"/>
                </a:highlight>
                <a:latin typeface="Aptos" panose="020B0004020202020204" pitchFamily="34" charset="0"/>
                <a:cs typeface="Times New Roman"/>
              </a:rPr>
              <a:t>Brandmo, C., Wang, M. V., Olsen, R. V., Bjørnebekk, G. &amp; </a:t>
            </a:r>
            <a:r>
              <a:rPr lang="nb-NO" sz="1400" dirty="0" err="1">
                <a:highlight>
                  <a:srgbClr val="FFFFFF"/>
                </a:highlight>
                <a:latin typeface="Aptos" panose="020B0004020202020204" pitchFamily="34" charset="0"/>
                <a:cs typeface="Times New Roman"/>
              </a:rPr>
              <a:t>Øistad</a:t>
            </a:r>
            <a:r>
              <a:rPr lang="nb-NO" sz="1400" dirty="0">
                <a:highlight>
                  <a:srgbClr val="FFFFFF"/>
                </a:highlight>
                <a:latin typeface="Aptos" panose="020B0004020202020204" pitchFamily="34" charset="0"/>
                <a:cs typeface="Times New Roman"/>
              </a:rPr>
              <a:t>, J. H. (2025). </a:t>
            </a:r>
            <a:r>
              <a:rPr lang="nb-NO" sz="1400" i="1" dirty="0">
                <a:highlight>
                  <a:srgbClr val="FFFFFF"/>
                </a:highlight>
                <a:latin typeface="Aptos" panose="020B0004020202020204" pitchFamily="34" charset="0"/>
                <a:cs typeface="Times New Roman"/>
              </a:rPr>
              <a:t>Læring, motivasjon, trivsel og tverrfaglige tema i fagfornyelsen: Funn fra spørreundersøkelsen til elever 9. trinn og lærere i ungdomsskolen. (EVA2020 Rapport nr. 9).</a:t>
            </a:r>
            <a:r>
              <a:rPr lang="nb-NO" sz="1400" dirty="0">
                <a:highlight>
                  <a:srgbClr val="FFFFFF"/>
                </a:highlight>
                <a:latin typeface="Aptos" panose="020B0004020202020204" pitchFamily="34" charset="0"/>
                <a:cs typeface="Times New Roman"/>
              </a:rPr>
              <a:t> Universitetet i Oslo. </a:t>
            </a:r>
            <a:r>
              <a:rPr lang="nb-NO" sz="1400" dirty="0">
                <a:highlight>
                  <a:srgbClr val="FFFFFF"/>
                </a:highlight>
                <a:latin typeface="Aptos" panose="020B0004020202020204" pitchFamily="34" charset="0"/>
                <a:cs typeface="Times New Roman"/>
                <a:hlinkClick r:id="rId3"/>
              </a:rPr>
              <a:t>https://www.uv.uio.no/forskning/prosjekter/fagfornyelsen-evaluering/publikasjoner/eva2020-rapport9_brandmo_mfl_2025_v2.pdf</a:t>
            </a:r>
            <a:r>
              <a:rPr lang="nb-NO" sz="1400" dirty="0">
                <a:highlight>
                  <a:srgbClr val="FFFFFF"/>
                </a:highlight>
                <a:latin typeface="Aptos" panose="020B0004020202020204" pitchFamily="34" charset="0"/>
                <a:cs typeface="Times New Roman"/>
              </a:rPr>
              <a:t> </a:t>
            </a:r>
          </a:p>
          <a:p>
            <a:r>
              <a:rPr lang="nb-NO" sz="1400" dirty="0">
                <a:highlight>
                  <a:srgbClr val="FFFFFF"/>
                </a:highlight>
                <a:latin typeface="Aptos" panose="020B0004020202020204" pitchFamily="34" charset="0"/>
                <a:cs typeface="Times New Roman"/>
              </a:rPr>
              <a:t>Brevik, L. M., Gudmundsdottir, G. B., </a:t>
            </a:r>
            <a:r>
              <a:rPr lang="nb-NO" sz="1400" dirty="0" err="1">
                <a:highlight>
                  <a:srgbClr val="FFFFFF"/>
                </a:highlight>
                <a:latin typeface="Aptos" panose="020B0004020202020204" pitchFamily="34" charset="0"/>
                <a:cs typeface="Times New Roman"/>
              </a:rPr>
              <a:t>Barreng</a:t>
            </a:r>
            <a:r>
              <a:rPr lang="nb-NO" sz="1400" dirty="0">
                <a:highlight>
                  <a:srgbClr val="FFFFFF"/>
                </a:highlight>
                <a:latin typeface="Aptos" panose="020B0004020202020204" pitchFamily="34" charset="0"/>
                <a:cs typeface="Times New Roman"/>
              </a:rPr>
              <a:t>, R. L. S., </a:t>
            </a:r>
            <a:r>
              <a:rPr lang="nb-NO" sz="1400" dirty="0" err="1">
                <a:highlight>
                  <a:srgbClr val="FFFFFF"/>
                </a:highlight>
                <a:latin typeface="Aptos" panose="020B0004020202020204" pitchFamily="34" charset="0"/>
                <a:cs typeface="Times New Roman"/>
              </a:rPr>
              <a:t>Dodou</a:t>
            </a:r>
            <a:r>
              <a:rPr lang="nb-NO" sz="1400" dirty="0">
                <a:highlight>
                  <a:srgbClr val="FFFFFF"/>
                </a:highlight>
                <a:latin typeface="Aptos" panose="020B0004020202020204" pitchFamily="34" charset="0"/>
                <a:cs typeface="Times New Roman"/>
              </a:rPr>
              <a:t>, K., </a:t>
            </a:r>
            <a:r>
              <a:rPr lang="nb-NO" sz="1400" dirty="0" err="1">
                <a:highlight>
                  <a:srgbClr val="FFFFFF"/>
                </a:highlight>
                <a:latin typeface="Aptos" panose="020B0004020202020204" pitchFamily="34" charset="0"/>
                <a:cs typeface="Times New Roman"/>
              </a:rPr>
              <a:t>Doetjes</a:t>
            </a:r>
            <a:r>
              <a:rPr lang="nb-NO" sz="1400" dirty="0">
                <a:highlight>
                  <a:srgbClr val="FFFFFF"/>
                </a:highlight>
                <a:latin typeface="Aptos" panose="020B0004020202020204" pitchFamily="34" charset="0"/>
                <a:cs typeface="Times New Roman"/>
              </a:rPr>
              <a:t>, G., Evertsen, I., Goldschmidt‑Gjerløw, B., Hartvigsen, K. M., Hatlevik, O. E., Isaksen, A. R., Magnusson, C. G., </a:t>
            </a:r>
            <a:r>
              <a:rPr lang="nb-NO" sz="1400" dirty="0" err="1">
                <a:highlight>
                  <a:srgbClr val="FFFFFF"/>
                </a:highlight>
                <a:latin typeface="Aptos" panose="020B0004020202020204" pitchFamily="34" charset="0"/>
                <a:cs typeface="Times New Roman"/>
              </a:rPr>
              <a:t>Mathé</a:t>
            </a:r>
            <a:r>
              <a:rPr lang="nb-NO" sz="1400" dirty="0">
                <a:highlight>
                  <a:srgbClr val="FFFFFF"/>
                </a:highlight>
                <a:latin typeface="Aptos" panose="020B0004020202020204" pitchFamily="34" charset="0"/>
                <a:cs typeface="Times New Roman"/>
              </a:rPr>
              <a:t>, N. E. H., Siljan, H., Stovner, R. B., &amp; Suhr, M. L. (2023). </a:t>
            </a:r>
            <a:r>
              <a:rPr lang="nb-NO" sz="1400" i="1" dirty="0">
                <a:highlight>
                  <a:srgbClr val="FFFFFF"/>
                </a:highlight>
                <a:latin typeface="Aptos" panose="020B0004020202020204" pitchFamily="34" charset="0"/>
                <a:cs typeface="Times New Roman"/>
              </a:rPr>
              <a:t>Å mestre livet i 8. klasse. Perspektiver på livsmestring i klasserommet i sju fag (EDUCATE Rapport nr. 2).</a:t>
            </a:r>
            <a:r>
              <a:rPr lang="nb-NO" sz="1400" dirty="0">
                <a:highlight>
                  <a:srgbClr val="FFFFFF"/>
                </a:highlight>
                <a:latin typeface="Aptos" panose="020B0004020202020204" pitchFamily="34" charset="0"/>
                <a:cs typeface="Times New Roman"/>
              </a:rPr>
              <a:t> Institutt for lærerutdanning og skoleforskning. Universitetet i Oslo.  </a:t>
            </a:r>
            <a:r>
              <a:rPr lang="nb-NO" sz="1400" u="sng" dirty="0">
                <a:highlight>
                  <a:srgbClr val="FFFFFF"/>
                </a:highlight>
                <a:latin typeface="Aptos" panose="020B0004020202020204" pitchFamily="34" charset="0"/>
                <a:cs typeface="Times New Roman"/>
                <a:hlinkClick r:id="rId4"/>
              </a:rPr>
              <a:t>https://doi.org/10.5281/zenodo.8012569</a:t>
            </a:r>
          </a:p>
          <a:p>
            <a:r>
              <a:rPr lang="nb-NO" sz="1400" dirty="0">
                <a:highlight>
                  <a:srgbClr val="FFFFFF"/>
                </a:highlight>
                <a:latin typeface="Aptos" panose="020B0004020202020204" pitchFamily="34" charset="0"/>
                <a:ea typeface="Cambria"/>
                <a:cs typeface="Times New Roman"/>
              </a:rPr>
              <a:t>Evertsen, I., &amp; Brevik, L. M. (2025). Life skills </a:t>
            </a:r>
            <a:r>
              <a:rPr lang="nb-NO" sz="1400" dirty="0" err="1">
                <a:highlight>
                  <a:srgbClr val="FFFFFF"/>
                </a:highlight>
                <a:latin typeface="Aptos" panose="020B0004020202020204" pitchFamily="34" charset="0"/>
                <a:ea typeface="Cambria"/>
                <a:cs typeface="Times New Roman"/>
              </a:rPr>
              <a:t>education</a:t>
            </a:r>
            <a:r>
              <a:rPr lang="nb-NO" sz="1400" dirty="0">
                <a:highlight>
                  <a:srgbClr val="FFFFFF"/>
                </a:highlight>
                <a:latin typeface="Aptos" panose="020B0004020202020204" pitchFamily="34" charset="0"/>
                <a:ea typeface="Cambria"/>
                <a:cs typeface="Times New Roman"/>
              </a:rPr>
              <a:t> in </a:t>
            </a:r>
            <a:r>
              <a:rPr lang="nb-NO" sz="1400" dirty="0" err="1">
                <a:highlight>
                  <a:srgbClr val="FFFFFF"/>
                </a:highlight>
                <a:latin typeface="Aptos" panose="020B0004020202020204" pitchFamily="34" charset="0"/>
                <a:ea typeface="Cambria"/>
                <a:cs typeface="Times New Roman"/>
              </a:rPr>
              <a:t>secondary</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language</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classrooms</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Empathy</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communication</a:t>
            </a:r>
            <a:r>
              <a:rPr lang="nb-NO" sz="1400" dirty="0">
                <a:highlight>
                  <a:srgbClr val="FFFFFF"/>
                </a:highlight>
                <a:latin typeface="Aptos" panose="020B0004020202020204" pitchFamily="34" charset="0"/>
                <a:ea typeface="Cambria"/>
                <a:cs typeface="Times New Roman"/>
              </a:rPr>
              <a:t> and interpersonal </a:t>
            </a:r>
            <a:r>
              <a:rPr lang="nb-NO" sz="1400" dirty="0" err="1">
                <a:highlight>
                  <a:srgbClr val="FFFFFF"/>
                </a:highlight>
                <a:latin typeface="Aptos" panose="020B0004020202020204" pitchFamily="34" charset="0"/>
                <a:ea typeface="Cambria"/>
                <a:cs typeface="Times New Roman"/>
              </a:rPr>
              <a:t>relations</a:t>
            </a:r>
            <a:r>
              <a:rPr lang="nb-NO" sz="1400" dirty="0">
                <a:highlight>
                  <a:srgbClr val="FFFFFF"/>
                </a:highlight>
                <a:latin typeface="Aptos" panose="020B0004020202020204" pitchFamily="34" charset="0"/>
                <a:ea typeface="Cambria"/>
                <a:cs typeface="Times New Roman"/>
              </a:rPr>
              <a:t>. </a:t>
            </a:r>
            <a:r>
              <a:rPr lang="nb-NO" sz="1400" i="1" dirty="0">
                <a:highlight>
                  <a:srgbClr val="FFFFFF"/>
                </a:highlight>
                <a:latin typeface="Aptos" panose="020B0004020202020204" pitchFamily="34" charset="0"/>
                <a:ea typeface="Cambria"/>
                <a:cs typeface="Times New Roman"/>
              </a:rPr>
              <a:t>Journal </a:t>
            </a:r>
            <a:r>
              <a:rPr lang="nb-NO" sz="1400" i="1" dirty="0" err="1">
                <a:highlight>
                  <a:srgbClr val="FFFFFF"/>
                </a:highlight>
                <a:latin typeface="Aptos" panose="020B0004020202020204" pitchFamily="34" charset="0"/>
                <a:ea typeface="Cambria"/>
                <a:cs typeface="Times New Roman"/>
              </a:rPr>
              <a:t>of</a:t>
            </a:r>
            <a:r>
              <a:rPr lang="nb-NO" sz="1400" i="1" dirty="0">
                <a:highlight>
                  <a:srgbClr val="FFFFFF"/>
                </a:highlight>
                <a:latin typeface="Aptos" panose="020B0004020202020204" pitchFamily="34" charset="0"/>
                <a:ea typeface="Cambria"/>
                <a:cs typeface="Times New Roman"/>
              </a:rPr>
              <a:t> Curriculum Studies, 57</a:t>
            </a:r>
            <a:r>
              <a:rPr lang="nb-NO" sz="1400" dirty="0">
                <a:highlight>
                  <a:srgbClr val="FFFFFF"/>
                </a:highlight>
                <a:latin typeface="Aptos" panose="020B0004020202020204" pitchFamily="34" charset="0"/>
                <a:ea typeface="Cambria"/>
                <a:cs typeface="Times New Roman"/>
              </a:rPr>
              <a:t>(2), 164–183. </a:t>
            </a:r>
            <a:r>
              <a:rPr lang="nb-NO" sz="1400" u="sng" dirty="0">
                <a:highlight>
                  <a:srgbClr val="FFFFFF"/>
                </a:highlight>
                <a:latin typeface="Aptos" panose="020B0004020202020204" pitchFamily="34" charset="0"/>
                <a:ea typeface="Cambria"/>
                <a:cs typeface="Times New Roman"/>
                <a:hlinkClick r:id="rId5"/>
              </a:rPr>
              <a:t>https://doi.org/10.1080/00220272.2024.2436383</a:t>
            </a:r>
            <a:endParaRPr lang="nb-NO" sz="1400" dirty="0">
              <a:highlight>
                <a:srgbClr val="FFFFFF"/>
              </a:highlight>
              <a:latin typeface="Aptos" panose="020B0004020202020204" pitchFamily="34" charset="0"/>
              <a:ea typeface="Cambria"/>
              <a:cs typeface="Times New Roman"/>
            </a:endParaRPr>
          </a:p>
          <a:p>
            <a:r>
              <a:rPr lang="nb-NO" sz="1400" dirty="0" err="1">
                <a:highlight>
                  <a:srgbClr val="FFFFFF"/>
                </a:highlight>
                <a:latin typeface="Aptos" panose="020B0004020202020204" pitchFamily="34" charset="0"/>
                <a:cs typeface="Times New Roman"/>
              </a:rPr>
              <a:t>Furberg</a:t>
            </a:r>
            <a:r>
              <a:rPr lang="nb-NO" sz="1400" dirty="0">
                <a:highlight>
                  <a:srgbClr val="FFFFFF"/>
                </a:highlight>
                <a:latin typeface="Aptos" panose="020B0004020202020204" pitchFamily="34" charset="0"/>
                <a:cs typeface="Times New Roman"/>
              </a:rPr>
              <a:t>, A., Rødnes, K. A., Silseth, K., </a:t>
            </a:r>
            <a:r>
              <a:rPr lang="nb-NO" sz="1400" dirty="0" err="1">
                <a:highlight>
                  <a:srgbClr val="FFFFFF"/>
                </a:highlight>
                <a:latin typeface="Aptos" panose="020B0004020202020204" pitchFamily="34" charset="0"/>
                <a:cs typeface="Times New Roman"/>
              </a:rPr>
              <a:t>Arnseth</a:t>
            </a:r>
            <a:r>
              <a:rPr lang="nb-NO" sz="1400" dirty="0">
                <a:highlight>
                  <a:srgbClr val="FFFFFF"/>
                </a:highlight>
                <a:latin typeface="Aptos" panose="020B0004020202020204" pitchFamily="34" charset="0"/>
                <a:cs typeface="Times New Roman"/>
              </a:rPr>
              <a:t>, H. C., Kvamme, O. A., Lund, A., Sæther, E., </a:t>
            </a:r>
            <a:r>
              <a:rPr lang="nb-NO" sz="1400" dirty="0" err="1">
                <a:highlight>
                  <a:srgbClr val="FFFFFF"/>
                </a:highlight>
                <a:latin typeface="Aptos" panose="020B0004020202020204" pitchFamily="34" charset="0"/>
                <a:cs typeface="Times New Roman"/>
              </a:rPr>
              <a:t>Vasbø</a:t>
            </a:r>
            <a:r>
              <a:rPr lang="nb-NO" sz="1400" dirty="0">
                <a:highlight>
                  <a:srgbClr val="FFFFFF"/>
                </a:highlight>
                <a:latin typeface="Aptos" panose="020B0004020202020204" pitchFamily="34" charset="0"/>
                <a:cs typeface="Times New Roman"/>
              </a:rPr>
              <a:t>, K., Ernstsen, S., Wiseth </a:t>
            </a:r>
            <a:r>
              <a:rPr lang="nb-NO" sz="1400" dirty="0" err="1">
                <a:highlight>
                  <a:srgbClr val="FFFFFF"/>
                </a:highlight>
                <a:latin typeface="Aptos" panose="020B0004020202020204" pitchFamily="34" charset="0"/>
                <a:cs typeface="Times New Roman"/>
              </a:rPr>
              <a:t>Fundingsrud</a:t>
            </a:r>
            <a:r>
              <a:rPr lang="nb-NO" sz="1400" dirty="0">
                <a:highlight>
                  <a:srgbClr val="FFFFFF"/>
                </a:highlight>
                <a:latin typeface="Aptos" panose="020B0004020202020204" pitchFamily="34" charset="0"/>
                <a:cs typeface="Times New Roman"/>
              </a:rPr>
              <a:t>, M., </a:t>
            </a:r>
            <a:r>
              <a:rPr lang="nb-NO" sz="1400" dirty="0" err="1">
                <a:highlight>
                  <a:srgbClr val="FFFFFF"/>
                </a:highlight>
                <a:latin typeface="Aptos" panose="020B0004020202020204" pitchFamily="34" charset="0"/>
                <a:cs typeface="Times New Roman"/>
              </a:rPr>
              <a:t>Øistad</a:t>
            </a:r>
            <a:r>
              <a:rPr lang="nb-NO" sz="1400" dirty="0">
                <a:highlight>
                  <a:srgbClr val="FFFFFF"/>
                </a:highlight>
                <a:latin typeface="Aptos" panose="020B0004020202020204" pitchFamily="34" charset="0"/>
                <a:cs typeface="Times New Roman"/>
              </a:rPr>
              <a:t>, J. H., &amp; Slungård, K. (2023). </a:t>
            </a:r>
            <a:r>
              <a:rPr lang="nb-NO" sz="1400" i="1" dirty="0">
                <a:highlight>
                  <a:srgbClr val="FFFFFF"/>
                </a:highlight>
                <a:latin typeface="Aptos" panose="020B0004020202020204" pitchFamily="34" charset="0"/>
                <a:cs typeface="Times New Roman"/>
              </a:rPr>
              <a:t>Fagfornyelsen i møte med klasseromspraksiser: Læreres planlegging og gjennomføring av undervisning om tverrfaglige tema (EVA2020 Rapport </a:t>
            </a:r>
            <a:r>
              <a:rPr lang="nb-NO" sz="1400" i="1" dirty="0" err="1">
                <a:highlight>
                  <a:srgbClr val="FFFFFF"/>
                </a:highlight>
                <a:latin typeface="Aptos" panose="020B0004020202020204" pitchFamily="34" charset="0"/>
                <a:cs typeface="Times New Roman"/>
              </a:rPr>
              <a:t>nr</a:t>
            </a:r>
            <a:r>
              <a:rPr lang="nb-NO" sz="1400" i="1" dirty="0">
                <a:highlight>
                  <a:srgbClr val="FFFFFF"/>
                </a:highlight>
                <a:latin typeface="Aptos" panose="020B0004020202020204" pitchFamily="34" charset="0"/>
                <a:cs typeface="Times New Roman"/>
              </a:rPr>
              <a:t> 6). </a:t>
            </a:r>
            <a:r>
              <a:rPr lang="nb-NO" sz="1400" dirty="0">
                <a:highlight>
                  <a:srgbClr val="FFFFFF"/>
                </a:highlight>
                <a:latin typeface="Aptos" panose="020B0004020202020204" pitchFamily="34" charset="0"/>
                <a:cs typeface="Times New Roman"/>
              </a:rPr>
              <a:t>Universitetet i Oslo. </a:t>
            </a:r>
            <a:r>
              <a:rPr lang="nb-NO" sz="1400" dirty="0">
                <a:highlight>
                  <a:srgbClr val="FFFFFF"/>
                </a:highlight>
                <a:latin typeface="Aptos" panose="020B0004020202020204" pitchFamily="34" charset="0"/>
                <a:ea typeface="+mn-lt"/>
                <a:cs typeface="+mn-lt"/>
                <a:hlinkClick r:id="rId6"/>
              </a:rPr>
              <a:t>https://www.uv.uio.no/forskning/prosjekter/fagfornyelsen-evaluering/publikasjoner/eva2020---rapport-6.pdf</a:t>
            </a:r>
            <a:endParaRPr lang="nb-NO" sz="1400" u="sng" dirty="0">
              <a:highlight>
                <a:srgbClr val="FFFFFF"/>
              </a:highlight>
              <a:latin typeface="Aptos" panose="020B0004020202020204" pitchFamily="34" charset="0"/>
              <a:cs typeface="Times New Roman"/>
              <a:hlinkClick r:id="rId4"/>
            </a:endParaRPr>
          </a:p>
          <a:p>
            <a:r>
              <a:rPr lang="nb-NO" sz="1400" dirty="0" err="1">
                <a:highlight>
                  <a:srgbClr val="FFFFFF"/>
                </a:highlight>
                <a:latin typeface="Aptos" panose="020B0004020202020204" pitchFamily="34" charset="0"/>
                <a:ea typeface="Cambria"/>
                <a:cs typeface="Times New Roman"/>
              </a:rPr>
              <a:t>HeaLS</a:t>
            </a:r>
            <a:r>
              <a:rPr lang="nb-NO" sz="1400" dirty="0">
                <a:highlight>
                  <a:srgbClr val="FFFFFF"/>
                </a:highlight>
                <a:latin typeface="Aptos" panose="020B0004020202020204" pitchFamily="34" charset="0"/>
                <a:ea typeface="Cambria"/>
                <a:cs typeface="Times New Roman"/>
              </a:rPr>
              <a:t>/LIFE (2025). </a:t>
            </a:r>
            <a:r>
              <a:rPr lang="nb-NO" sz="1400" i="1" dirty="0" err="1">
                <a:highlight>
                  <a:srgbClr val="FFFFFF"/>
                </a:highlight>
                <a:latin typeface="Aptos" panose="020B0004020202020204" pitchFamily="34" charset="0"/>
                <a:ea typeface="Cambria"/>
                <a:cs typeface="Times New Roman"/>
              </a:rPr>
              <a:t>HeaLS</a:t>
            </a:r>
            <a:r>
              <a:rPr lang="nb-NO" sz="1400" i="1" dirty="0">
                <a:highlight>
                  <a:srgbClr val="FFFFFF"/>
                </a:highlight>
                <a:latin typeface="Aptos" panose="020B0004020202020204" pitchFamily="34" charset="0"/>
                <a:ea typeface="Cambria"/>
                <a:cs typeface="Times New Roman"/>
              </a:rPr>
              <a:t> og LIFE: Folkehelse og livsmestring i skolen: Rapporter</a:t>
            </a:r>
            <a:r>
              <a:rPr lang="nb-NO" sz="1400" dirty="0">
                <a:highlight>
                  <a:srgbClr val="FFFFFF"/>
                </a:highlight>
                <a:latin typeface="Aptos" panose="020B0004020202020204" pitchFamily="34" charset="0"/>
                <a:ea typeface="Cambria"/>
                <a:cs typeface="Times New Roman"/>
              </a:rPr>
              <a:t>. </a:t>
            </a:r>
            <a:r>
              <a:rPr lang="nb-NO" sz="1400" dirty="0">
                <a:highlight>
                  <a:srgbClr val="FFFFFF"/>
                </a:highlight>
                <a:latin typeface="Aptos" panose="020B0004020202020204" pitchFamily="34" charset="0"/>
                <a:ea typeface="Cambria"/>
                <a:cs typeface="Times New Roman"/>
                <a:hlinkClick r:id="rId7"/>
              </a:rPr>
              <a:t>https://heals.nifu.no/2025/</a:t>
            </a:r>
            <a:r>
              <a:rPr lang="nb-NO" sz="1400" dirty="0">
                <a:highlight>
                  <a:srgbClr val="FFFFFF"/>
                </a:highlight>
                <a:latin typeface="Aptos" panose="020B0004020202020204" pitchFamily="34" charset="0"/>
                <a:ea typeface="Cambria"/>
                <a:cs typeface="Times New Roman"/>
              </a:rPr>
              <a:t> </a:t>
            </a:r>
          </a:p>
          <a:p>
            <a:r>
              <a:rPr lang="nb-NO" sz="1400" dirty="0">
                <a:highlight>
                  <a:srgbClr val="FFFFFF"/>
                </a:highlight>
                <a:latin typeface="Aptos" panose="020B0004020202020204" pitchFamily="34" charset="0"/>
                <a:ea typeface="Cambria"/>
                <a:cs typeface="Times New Roman"/>
              </a:rPr>
              <a:t>Isaksen, A. R., </a:t>
            </a:r>
            <a:r>
              <a:rPr lang="nb-NO" sz="1400" dirty="0" err="1">
                <a:highlight>
                  <a:srgbClr val="FFFFFF"/>
                </a:highlight>
                <a:latin typeface="Aptos" panose="020B0004020202020204" pitchFamily="34" charset="0"/>
                <a:ea typeface="Cambria"/>
                <a:cs typeface="Times New Roman"/>
              </a:rPr>
              <a:t>Mathé</a:t>
            </a:r>
            <a:r>
              <a:rPr lang="nb-NO" sz="1400" dirty="0">
                <a:highlight>
                  <a:srgbClr val="FFFFFF"/>
                </a:highlight>
                <a:latin typeface="Aptos" panose="020B0004020202020204" pitchFamily="34" charset="0"/>
                <a:ea typeface="Cambria"/>
                <a:cs typeface="Times New Roman"/>
              </a:rPr>
              <a:t>, N. E. H., Brevik, L. M. &amp; Gudmundsdottir, G. B. (2025). Life skills </a:t>
            </a:r>
            <a:r>
              <a:rPr lang="nb-NO" sz="1400" dirty="0" err="1">
                <a:highlight>
                  <a:srgbClr val="FFFFFF"/>
                </a:highlight>
                <a:latin typeface="Aptos" panose="020B0004020202020204" pitchFamily="34" charset="0"/>
                <a:ea typeface="Cambria"/>
                <a:cs typeface="Times New Roman"/>
              </a:rPr>
              <a:t>education</a:t>
            </a:r>
            <a:r>
              <a:rPr lang="nb-NO" sz="1400" dirty="0">
                <a:highlight>
                  <a:srgbClr val="FFFFFF"/>
                </a:highlight>
                <a:latin typeface="Aptos" panose="020B0004020202020204" pitchFamily="34" charset="0"/>
                <a:ea typeface="Cambria"/>
                <a:cs typeface="Times New Roman"/>
              </a:rPr>
              <a:t> as a </a:t>
            </a:r>
            <a:r>
              <a:rPr lang="nb-NO" sz="1400" dirty="0" err="1">
                <a:highlight>
                  <a:srgbClr val="FFFFFF"/>
                </a:highlight>
                <a:latin typeface="Aptos" panose="020B0004020202020204" pitchFamily="34" charset="0"/>
                <a:ea typeface="Cambria"/>
                <a:cs typeface="Times New Roman"/>
              </a:rPr>
              <a:t>balancing</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act</a:t>
            </a:r>
            <a:r>
              <a:rPr lang="nb-NO" sz="1400" dirty="0">
                <a:highlight>
                  <a:srgbClr val="FFFFFF"/>
                </a:highlight>
                <a:latin typeface="Aptos" panose="020B0004020202020204" pitchFamily="34" charset="0"/>
                <a:ea typeface="Cambria"/>
                <a:cs typeface="Times New Roman"/>
              </a:rPr>
              <a:t>: Preparing students to handle </a:t>
            </a:r>
            <a:r>
              <a:rPr lang="nb-NO" sz="1400" dirty="0" err="1">
                <a:highlight>
                  <a:srgbClr val="FFFFFF"/>
                </a:highlight>
                <a:latin typeface="Aptos" panose="020B0004020202020204" pitchFamily="34" charset="0"/>
                <a:ea typeface="Cambria"/>
                <a:cs typeface="Times New Roman"/>
              </a:rPr>
              <a:t>life</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challenges</a:t>
            </a:r>
            <a:r>
              <a:rPr lang="nb-NO" sz="1400" dirty="0">
                <a:highlight>
                  <a:srgbClr val="FFFFFF"/>
                </a:highlight>
                <a:latin typeface="Aptos" panose="020B0004020202020204" pitchFamily="34" charset="0"/>
                <a:ea typeface="Cambria"/>
                <a:cs typeface="Times New Roman"/>
              </a:rPr>
              <a:t> in </a:t>
            </a:r>
            <a:r>
              <a:rPr lang="nb-NO" sz="1400" dirty="0" err="1">
                <a:highlight>
                  <a:srgbClr val="FFFFFF"/>
                </a:highlight>
                <a:latin typeface="Aptos" panose="020B0004020202020204" pitchFamily="34" charset="0"/>
                <a:ea typeface="Cambria"/>
                <a:cs typeface="Times New Roman"/>
              </a:rPr>
              <a:t>upper</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secondary</a:t>
            </a:r>
            <a:r>
              <a:rPr lang="nb-NO" sz="1400" dirty="0">
                <a:highlight>
                  <a:srgbClr val="FFFFFF"/>
                </a:highlight>
                <a:latin typeface="Aptos" panose="020B0004020202020204" pitchFamily="34" charset="0"/>
                <a:ea typeface="Cambria"/>
                <a:cs typeface="Times New Roman"/>
              </a:rPr>
              <a:t> English and </a:t>
            </a:r>
            <a:r>
              <a:rPr lang="nb-NO" sz="1400" dirty="0" err="1">
                <a:highlight>
                  <a:srgbClr val="FFFFFF"/>
                </a:highlight>
                <a:latin typeface="Aptos" panose="020B0004020202020204" pitchFamily="34" charset="0"/>
                <a:ea typeface="Cambria"/>
                <a:cs typeface="Times New Roman"/>
              </a:rPr>
              <a:t>social</a:t>
            </a:r>
            <a:r>
              <a:rPr lang="nb-NO" sz="1400" dirty="0">
                <a:highlight>
                  <a:srgbClr val="FFFFFF"/>
                </a:highlight>
                <a:latin typeface="Aptos" panose="020B0004020202020204" pitchFamily="34" charset="0"/>
                <a:ea typeface="Cambria"/>
                <a:cs typeface="Times New Roman"/>
              </a:rPr>
              <a:t> science </a:t>
            </a:r>
            <a:r>
              <a:rPr lang="nb-NO" sz="1400" dirty="0" err="1">
                <a:highlight>
                  <a:srgbClr val="FFFFFF"/>
                </a:highlight>
                <a:latin typeface="Aptos" panose="020B0004020202020204" pitchFamily="34" charset="0"/>
                <a:ea typeface="Cambria"/>
                <a:cs typeface="Times New Roman"/>
              </a:rPr>
              <a:t>classrooms</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Teaching</a:t>
            </a:r>
            <a:r>
              <a:rPr lang="nb-NO" sz="1400" dirty="0">
                <a:highlight>
                  <a:srgbClr val="FFFFFF"/>
                </a:highlight>
                <a:latin typeface="Aptos" panose="020B0004020202020204" pitchFamily="34" charset="0"/>
                <a:ea typeface="Cambria"/>
                <a:cs typeface="Times New Roman"/>
              </a:rPr>
              <a:t> and </a:t>
            </a:r>
            <a:r>
              <a:rPr lang="nb-NO" sz="1400" dirty="0" err="1">
                <a:highlight>
                  <a:srgbClr val="FFFFFF"/>
                </a:highlight>
                <a:latin typeface="Aptos" panose="020B0004020202020204" pitchFamily="34" charset="0"/>
                <a:ea typeface="Cambria"/>
                <a:cs typeface="Times New Roman"/>
              </a:rPr>
              <a:t>Teacher</a:t>
            </a:r>
            <a:r>
              <a:rPr lang="nb-NO" sz="1400" dirty="0">
                <a:highlight>
                  <a:srgbClr val="FFFFFF"/>
                </a:highlight>
                <a:latin typeface="Aptos" panose="020B0004020202020204" pitchFamily="34" charset="0"/>
                <a:ea typeface="Cambria"/>
                <a:cs typeface="Times New Roman"/>
              </a:rPr>
              <a:t> </a:t>
            </a:r>
            <a:r>
              <a:rPr lang="nb-NO" sz="1400" dirty="0" err="1">
                <a:highlight>
                  <a:srgbClr val="FFFFFF"/>
                </a:highlight>
                <a:latin typeface="Aptos" panose="020B0004020202020204" pitchFamily="34" charset="0"/>
                <a:ea typeface="Cambria"/>
                <a:cs typeface="Times New Roman"/>
              </a:rPr>
              <a:t>Education</a:t>
            </a:r>
            <a:r>
              <a:rPr lang="nb-NO" sz="1400" dirty="0">
                <a:highlight>
                  <a:srgbClr val="FFFFFF"/>
                </a:highlight>
                <a:latin typeface="Aptos" panose="020B0004020202020204" pitchFamily="34" charset="0"/>
                <a:ea typeface="Cambria"/>
                <a:cs typeface="Times New Roman"/>
              </a:rPr>
              <a:t>, 159, 104992, </a:t>
            </a:r>
            <a:r>
              <a:rPr lang="en-GB" sz="1400" dirty="0">
                <a:highlight>
                  <a:srgbClr val="FFFFFF"/>
                </a:highlight>
                <a:hlinkClick r:id="rId8" tooltip="Persistent link using digital object identifier"/>
              </a:rPr>
              <a:t>https://doi.org/10.1016/j.tate.2025.104992</a:t>
            </a:r>
            <a:r>
              <a:rPr lang="en-GB" sz="1400" dirty="0">
                <a:highlight>
                  <a:srgbClr val="FFFFFF"/>
                </a:highlight>
              </a:rPr>
              <a:t> </a:t>
            </a:r>
            <a:endParaRPr lang="nb-NO" sz="1400" dirty="0">
              <a:highlight>
                <a:srgbClr val="FFFFFF"/>
              </a:highlight>
              <a:ea typeface="Cambria"/>
              <a:cs typeface="Times New Roman"/>
            </a:endParaRPr>
          </a:p>
          <a:p>
            <a:r>
              <a:rPr lang="nb-NO" sz="1400" dirty="0">
                <a:highlight>
                  <a:srgbClr val="FFFFFF"/>
                </a:highlight>
                <a:latin typeface="Aptos" panose="020B0004020202020204" pitchFamily="34" charset="0"/>
                <a:ea typeface="Cambria"/>
                <a:cs typeface="Times New Roman"/>
              </a:rPr>
              <a:t>Siljan, H. H., Magnusson, C. G., &amp; Goldschmidt‑Gjerløw, B. (2024). Livsmestring i norskfaget: Hvordan forstår og tilrettelegger norsklærere for livsmestringsarbeid i klasserommet? </a:t>
            </a:r>
            <a:r>
              <a:rPr lang="nb-NO" sz="1400" i="1" dirty="0">
                <a:highlight>
                  <a:srgbClr val="FFFFFF"/>
                </a:highlight>
                <a:latin typeface="Aptos" panose="020B0004020202020204" pitchFamily="34" charset="0"/>
                <a:ea typeface="Cambria"/>
                <a:cs typeface="Times New Roman"/>
              </a:rPr>
              <a:t>Nordic Journal </a:t>
            </a:r>
            <a:r>
              <a:rPr lang="nb-NO" sz="1400" i="1" dirty="0" err="1">
                <a:highlight>
                  <a:srgbClr val="FFFFFF"/>
                </a:highlight>
                <a:latin typeface="Aptos" panose="020B0004020202020204" pitchFamily="34" charset="0"/>
                <a:ea typeface="Cambria"/>
                <a:cs typeface="Times New Roman"/>
              </a:rPr>
              <a:t>of</a:t>
            </a:r>
            <a:r>
              <a:rPr lang="nb-NO" sz="1400" i="1" dirty="0">
                <a:highlight>
                  <a:srgbClr val="FFFFFF"/>
                </a:highlight>
                <a:latin typeface="Aptos" panose="020B0004020202020204" pitchFamily="34" charset="0"/>
                <a:ea typeface="Cambria"/>
                <a:cs typeface="Times New Roman"/>
              </a:rPr>
              <a:t> </a:t>
            </a:r>
            <a:r>
              <a:rPr lang="nb-NO" sz="1400" i="1" dirty="0" err="1">
                <a:highlight>
                  <a:srgbClr val="FFFFFF"/>
                </a:highlight>
                <a:latin typeface="Aptos" panose="020B0004020202020204" pitchFamily="34" charset="0"/>
                <a:ea typeface="Cambria"/>
                <a:cs typeface="Times New Roman"/>
              </a:rPr>
              <a:t>Literacy</a:t>
            </a:r>
            <a:r>
              <a:rPr lang="nb-NO" sz="1400" i="1" dirty="0">
                <a:highlight>
                  <a:srgbClr val="FFFFFF"/>
                </a:highlight>
                <a:latin typeface="Aptos" panose="020B0004020202020204" pitchFamily="34" charset="0"/>
                <a:ea typeface="Cambria"/>
                <a:cs typeface="Times New Roman"/>
              </a:rPr>
              <a:t> Research, 10</a:t>
            </a:r>
            <a:r>
              <a:rPr lang="nb-NO" sz="1400" dirty="0">
                <a:highlight>
                  <a:srgbClr val="FFFFFF"/>
                </a:highlight>
                <a:latin typeface="Aptos" panose="020B0004020202020204" pitchFamily="34" charset="0"/>
                <a:ea typeface="Cambria"/>
                <a:cs typeface="Times New Roman"/>
              </a:rPr>
              <a:t>(3), 39–59. </a:t>
            </a:r>
            <a:r>
              <a:rPr lang="nb-NO" sz="1400" u="sng" dirty="0">
                <a:highlight>
                  <a:srgbClr val="FFFFFF"/>
                </a:highlight>
                <a:latin typeface="Aptos" panose="020B0004020202020204" pitchFamily="34" charset="0"/>
                <a:ea typeface="Cambria"/>
                <a:cs typeface="Times New Roman"/>
                <a:hlinkClick r:id="rId9"/>
              </a:rPr>
              <a:t>https://doi.org/10.23865/njlr.v10.5509</a:t>
            </a:r>
          </a:p>
          <a:p>
            <a:pPr marL="0" indent="0">
              <a:buNone/>
            </a:pPr>
            <a:endParaRPr lang="nb-NO" sz="1200" u="sng" dirty="0">
              <a:highlight>
                <a:srgbClr val="FFFFFF"/>
              </a:highlight>
              <a:latin typeface="Times New Roman"/>
              <a:ea typeface="Cambria"/>
              <a:cs typeface="Times New Roman"/>
            </a:endParaRPr>
          </a:p>
          <a:p>
            <a:pPr marL="0" indent="0">
              <a:buNone/>
            </a:pPr>
            <a:r>
              <a:rPr lang="nb-NO" sz="4400" u="sng" dirty="0">
                <a:solidFill>
                  <a:srgbClr val="000000"/>
                </a:solidFill>
                <a:highlight>
                  <a:srgbClr val="FFFFFF"/>
                </a:highlight>
                <a:latin typeface="Aptos" panose="020B0004020202020204" pitchFamily="34" charset="0"/>
                <a:ea typeface="+mn-lt"/>
                <a:cs typeface="Times New Roman"/>
              </a:rPr>
              <a:t>Prosjektsider</a:t>
            </a:r>
          </a:p>
          <a:p>
            <a:pPr marL="0" indent="0">
              <a:buNone/>
            </a:pPr>
            <a:r>
              <a:rPr lang="nb-NO" sz="1400" dirty="0">
                <a:highlight>
                  <a:srgbClr val="FFFFFF"/>
                </a:highlight>
                <a:ea typeface="Calibri"/>
                <a:cs typeface="Times New Roman"/>
              </a:rPr>
              <a:t>EVA2020: </a:t>
            </a:r>
            <a:r>
              <a:rPr lang="nb-NO" sz="1400" dirty="0">
                <a:highlight>
                  <a:srgbClr val="FFFFFF"/>
                </a:highlight>
                <a:ea typeface="Calibri"/>
                <a:cs typeface="Times New Roman"/>
                <a:hlinkClick r:id="rId10"/>
              </a:rPr>
              <a:t>https://www.uv.uio.no/forskning/prosjekter/fagfornyelsen-evaluering/</a:t>
            </a:r>
            <a:endParaRPr lang="nb-NO" sz="1400" dirty="0">
              <a:highlight>
                <a:srgbClr val="FFFFFF"/>
              </a:highlight>
              <a:ea typeface="Calibri"/>
              <a:cs typeface="Times New Roman"/>
            </a:endParaRPr>
          </a:p>
          <a:p>
            <a:pPr marL="0" indent="0">
              <a:buNone/>
            </a:pPr>
            <a:r>
              <a:rPr lang="nb-NO" sz="1400" dirty="0">
                <a:highlight>
                  <a:srgbClr val="FFFFFF"/>
                </a:highlight>
                <a:ea typeface="Calibri"/>
                <a:cs typeface="Times New Roman"/>
              </a:rPr>
              <a:t>EDUCATE: </a:t>
            </a:r>
            <a:r>
              <a:rPr lang="nb-NO" sz="1400" dirty="0">
                <a:highlight>
                  <a:srgbClr val="FFFFFF"/>
                </a:highlight>
                <a:ea typeface="+mn-lt"/>
                <a:cs typeface="+mn-lt"/>
                <a:hlinkClick r:id="rId11"/>
              </a:rPr>
              <a:t>https://www.uv.uio.no/ils/forskning/prosjekter/educate/</a:t>
            </a:r>
          </a:p>
          <a:p>
            <a:pPr marL="0" indent="0">
              <a:buNone/>
            </a:pPr>
            <a:r>
              <a:rPr lang="nb-NO" sz="1400" dirty="0" err="1">
                <a:highlight>
                  <a:srgbClr val="FFFFFF"/>
                </a:highlight>
                <a:ea typeface="+mn-lt"/>
                <a:cs typeface="+mn-lt"/>
              </a:rPr>
              <a:t>HeaLS</a:t>
            </a:r>
            <a:r>
              <a:rPr lang="nb-NO" sz="1400" dirty="0">
                <a:highlight>
                  <a:srgbClr val="FFFFFF"/>
                </a:highlight>
                <a:ea typeface="+mn-lt"/>
                <a:cs typeface="+mn-lt"/>
              </a:rPr>
              <a:t>: </a:t>
            </a:r>
            <a:r>
              <a:rPr lang="nb-NO" sz="1400" dirty="0">
                <a:highlight>
                  <a:srgbClr val="FFFFFF"/>
                </a:highlight>
                <a:ea typeface="+mn-lt"/>
                <a:cs typeface="+mn-lt"/>
                <a:hlinkClick r:id="rId12"/>
              </a:rPr>
              <a:t>https://heals.nifu.no/</a:t>
            </a:r>
            <a:r>
              <a:rPr lang="nb-NO" sz="1400" dirty="0">
                <a:highlight>
                  <a:srgbClr val="FFFFFF"/>
                </a:highlight>
                <a:ea typeface="+mn-lt"/>
                <a:cs typeface="+mn-lt"/>
              </a:rPr>
              <a:t> og </a:t>
            </a:r>
            <a:r>
              <a:rPr lang="nb-NO" sz="1400" dirty="0">
                <a:highlight>
                  <a:srgbClr val="FFFFFF"/>
                </a:highlight>
                <a:ea typeface="+mn-lt"/>
                <a:cs typeface="+mn-lt"/>
                <a:hlinkClick r:id="rId13"/>
              </a:rPr>
              <a:t>https://www.sv.uio.no/psi/forskning/prosjekter/heals/index.html</a:t>
            </a:r>
            <a:r>
              <a:rPr lang="nb-NO" sz="1400" dirty="0">
                <a:highlight>
                  <a:srgbClr val="FFFFFF"/>
                </a:highlight>
                <a:ea typeface="+mn-lt"/>
                <a:cs typeface="+mn-lt"/>
              </a:rPr>
              <a:t> </a:t>
            </a:r>
          </a:p>
          <a:p>
            <a:pPr marL="0" indent="0">
              <a:buNone/>
            </a:pPr>
            <a:r>
              <a:rPr lang="nb-NO" sz="1400" dirty="0">
                <a:highlight>
                  <a:srgbClr val="FFFFFF"/>
                </a:highlight>
                <a:ea typeface="+mn-lt"/>
                <a:cs typeface="+mn-lt"/>
              </a:rPr>
              <a:t>LIFE: </a:t>
            </a:r>
            <a:r>
              <a:rPr lang="nb-NO" sz="1400" dirty="0">
                <a:highlight>
                  <a:srgbClr val="FFFFFF"/>
                </a:highlight>
                <a:ea typeface="+mn-lt"/>
                <a:cs typeface="+mn-lt"/>
                <a:hlinkClick r:id="rId14"/>
              </a:rPr>
              <a:t>https://www.uis.no/nb/laeringsmiljosenteret/forskning/life-livsmestring-i-teori-og-praksis</a:t>
            </a:r>
            <a:r>
              <a:rPr lang="nb-NO" sz="1400" dirty="0">
                <a:highlight>
                  <a:srgbClr val="FFFFFF"/>
                </a:highlight>
                <a:ea typeface="+mn-lt"/>
                <a:cs typeface="+mn-lt"/>
              </a:rPr>
              <a:t> </a:t>
            </a:r>
          </a:p>
        </p:txBody>
      </p:sp>
    </p:spTree>
    <p:extLst>
      <p:ext uri="{BB962C8B-B14F-4D97-AF65-F5344CB8AC3E}">
        <p14:creationId xmlns:p14="http://schemas.microsoft.com/office/powerpoint/2010/main" val="221722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800863F-97FF-FDF5-B6A9-DA4138E98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ssholder for innhold 2">
            <a:extLst>
              <a:ext uri="{FF2B5EF4-FFF2-40B4-BE49-F238E27FC236}">
                <a16:creationId xmlns:a16="http://schemas.microsoft.com/office/drawing/2014/main" id="{503B9942-6DF7-0592-B7F6-A863CD377F3F}"/>
              </a:ext>
            </a:extLst>
          </p:cNvPr>
          <p:cNvSpPr>
            <a:spLocks noGrp="1"/>
          </p:cNvSpPr>
          <p:nvPr>
            <p:ph idx="1"/>
          </p:nvPr>
        </p:nvSpPr>
        <p:spPr>
          <a:xfrm>
            <a:off x="838200" y="2557849"/>
            <a:ext cx="9405551" cy="3619114"/>
          </a:xfrm>
        </p:spPr>
        <p:txBody>
          <a:bodyPr>
            <a:normAutofit/>
          </a:bodyPr>
          <a:lstStyle/>
          <a:p>
            <a:r>
              <a:rPr lang="nb-NO" dirty="0">
                <a:solidFill>
                  <a:schemeClr val="bg1"/>
                </a:solidFill>
              </a:rPr>
              <a:t>Del av skolens danningsoppdrag lenge</a:t>
            </a:r>
          </a:p>
          <a:p>
            <a:r>
              <a:rPr lang="nb-NO" dirty="0">
                <a:solidFill>
                  <a:schemeClr val="bg1"/>
                </a:solidFill>
              </a:rPr>
              <a:t>Med LK20 er </a:t>
            </a:r>
            <a:r>
              <a:rPr lang="nb-NO" dirty="0" err="1">
                <a:solidFill>
                  <a:schemeClr val="bg1"/>
                </a:solidFill>
              </a:rPr>
              <a:t>FoL</a:t>
            </a:r>
            <a:r>
              <a:rPr lang="nb-NO" dirty="0">
                <a:solidFill>
                  <a:schemeClr val="bg1"/>
                </a:solidFill>
              </a:rPr>
              <a:t> mer integrert i, og på tvers, av fag</a:t>
            </a:r>
          </a:p>
          <a:p>
            <a:r>
              <a:rPr lang="nb-NO" dirty="0" err="1">
                <a:solidFill>
                  <a:schemeClr val="bg1"/>
                </a:solidFill>
              </a:rPr>
              <a:t>FoL</a:t>
            </a:r>
            <a:r>
              <a:rPr lang="nb-NO" dirty="0">
                <a:solidFill>
                  <a:schemeClr val="bg1"/>
                </a:solidFill>
              </a:rPr>
              <a:t> er både et individuelt, sosialt og samfunnsfenomen</a:t>
            </a:r>
          </a:p>
          <a:p>
            <a:r>
              <a:rPr lang="nb-NO" dirty="0">
                <a:solidFill>
                  <a:schemeClr val="bg1"/>
                </a:solidFill>
              </a:rPr>
              <a:t>Ikke bare lære om </a:t>
            </a:r>
            <a:r>
              <a:rPr lang="nb-NO" dirty="0" err="1">
                <a:solidFill>
                  <a:schemeClr val="bg1"/>
                </a:solidFill>
              </a:rPr>
              <a:t>FoL</a:t>
            </a:r>
            <a:r>
              <a:rPr lang="nb-NO" dirty="0">
                <a:solidFill>
                  <a:schemeClr val="bg1"/>
                </a:solidFill>
              </a:rPr>
              <a:t>, men også erfare det gjennom skolehverdagen</a:t>
            </a:r>
          </a:p>
        </p:txBody>
      </p:sp>
      <p:sp>
        <p:nvSpPr>
          <p:cNvPr id="12" name="Tittel 1">
            <a:extLst>
              <a:ext uri="{FF2B5EF4-FFF2-40B4-BE49-F238E27FC236}">
                <a16:creationId xmlns:a16="http://schemas.microsoft.com/office/drawing/2014/main" id="{A9899C4F-2EB5-22A9-94A5-B45FDE7F5055}"/>
              </a:ext>
            </a:extLst>
          </p:cNvPr>
          <p:cNvSpPr>
            <a:spLocks noGrp="1"/>
          </p:cNvSpPr>
          <p:nvPr>
            <p:ph type="title"/>
          </p:nvPr>
        </p:nvSpPr>
        <p:spPr>
          <a:xfrm>
            <a:off x="838200" y="365125"/>
            <a:ext cx="10048103" cy="1325563"/>
          </a:xfrm>
        </p:spPr>
        <p:txBody>
          <a:bodyPr/>
          <a:lstStyle/>
          <a:p>
            <a:r>
              <a:rPr lang="nb-NO" dirty="0">
                <a:solidFill>
                  <a:schemeClr val="bg1"/>
                </a:solidFill>
              </a:rPr>
              <a:t>Folkehelse og livsmestring (</a:t>
            </a:r>
            <a:r>
              <a:rPr lang="nb-NO" dirty="0" err="1">
                <a:solidFill>
                  <a:schemeClr val="bg1"/>
                </a:solidFill>
              </a:rPr>
              <a:t>FoL</a:t>
            </a:r>
            <a:r>
              <a:rPr lang="nb-NO" dirty="0">
                <a:solidFill>
                  <a:schemeClr val="bg1"/>
                </a:solidFill>
              </a:rPr>
              <a:t>) i skolen – er det egentlig noe nytt?</a:t>
            </a:r>
          </a:p>
        </p:txBody>
      </p:sp>
    </p:spTree>
    <p:extLst>
      <p:ext uri="{BB962C8B-B14F-4D97-AF65-F5344CB8AC3E}">
        <p14:creationId xmlns:p14="http://schemas.microsoft.com/office/powerpoint/2010/main" val="37890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B24A3117-3EA8-0AE4-0069-ABA5DD8E9DC7}"/>
              </a:ext>
            </a:extLst>
          </p:cNvPr>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t>Hvordan stiller lærere seg til arbeidet med </a:t>
            </a:r>
            <a:r>
              <a:rPr lang="nb-NO" sz="3200" err="1"/>
              <a:t>FoL</a:t>
            </a:r>
            <a:r>
              <a:rPr lang="nb-NO" sz="3200"/>
              <a:t>?</a:t>
            </a:r>
          </a:p>
        </p:txBody>
      </p:sp>
      <p:pic>
        <p:nvPicPr>
          <p:cNvPr id="15" name="Plassholder for innhold 14">
            <a:extLst>
              <a:ext uri="{FF2B5EF4-FFF2-40B4-BE49-F238E27FC236}">
                <a16:creationId xmlns:a16="http://schemas.microsoft.com/office/drawing/2014/main" id="{770BDE55-8AC3-49E9-DCE7-A8CEAB5EB0C2}"/>
              </a:ext>
            </a:extLst>
          </p:cNvPr>
          <p:cNvPicPr>
            <a:picLocks noGrp="1" noChangeAspect="1"/>
          </p:cNvPicPr>
          <p:nvPr>
            <p:ph idx="1"/>
          </p:nvPr>
        </p:nvPicPr>
        <p:blipFill>
          <a:blip r:embed="rId4"/>
          <a:stretch>
            <a:fillRect/>
          </a:stretch>
        </p:blipFill>
        <p:spPr>
          <a:xfrm>
            <a:off x="2370000" y="1690688"/>
            <a:ext cx="7452000" cy="4479105"/>
          </a:xfrm>
          <a:prstGeom prst="rect">
            <a:avLst/>
          </a:prstGeom>
        </p:spPr>
      </p:pic>
      <p:sp>
        <p:nvSpPr>
          <p:cNvPr id="17" name="TextBox 1">
            <a:extLst>
              <a:ext uri="{FF2B5EF4-FFF2-40B4-BE49-F238E27FC236}">
                <a16:creationId xmlns:a16="http://schemas.microsoft.com/office/drawing/2014/main" id="{8C43EFA7-452B-D67A-DA69-4F7060251A83}"/>
              </a:ext>
            </a:extLst>
          </p:cNvPr>
          <p:cNvSpPr txBox="1"/>
          <p:nvPr/>
        </p:nvSpPr>
        <p:spPr>
          <a:xfrm>
            <a:off x="387235" y="6169793"/>
            <a:ext cx="98090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baseline="0">
                <a:latin typeface="Aptos Display"/>
              </a:rPr>
              <a:t>Kilde: </a:t>
            </a:r>
            <a:r>
              <a:rPr lang="en-US" sz="2000" err="1">
                <a:solidFill>
                  <a:srgbClr val="000000"/>
                </a:solidFill>
                <a:ea typeface="+mj-lt"/>
                <a:cs typeface="+mj-lt"/>
              </a:rPr>
              <a:t>HeaLS</a:t>
            </a:r>
            <a:r>
              <a:rPr lang="en-US" sz="2000">
                <a:solidFill>
                  <a:srgbClr val="000000"/>
                </a:solidFill>
                <a:ea typeface="+mj-lt"/>
                <a:cs typeface="+mj-lt"/>
              </a:rPr>
              <a:t>/LIFE, 2025</a:t>
            </a:r>
            <a:endParaRPr lang="en-US"/>
          </a:p>
        </p:txBody>
      </p:sp>
    </p:spTree>
    <p:extLst>
      <p:ext uri="{BB962C8B-B14F-4D97-AF65-F5344CB8AC3E}">
        <p14:creationId xmlns:p14="http://schemas.microsoft.com/office/powerpoint/2010/main" val="396459640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E2CC018-8434-39B6-7B12-A9729D02A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59F23585-0AA0-D9FC-701B-7B8A29B16271}"/>
              </a:ext>
            </a:extLst>
          </p:cNvPr>
          <p:cNvSpPr>
            <a:spLocks noGrp="1"/>
          </p:cNvSpPr>
          <p:nvPr>
            <p:ph type="title"/>
          </p:nvPr>
        </p:nvSpPr>
        <p:spPr/>
        <p:txBody>
          <a:bodyPr/>
          <a:lstStyle/>
          <a:p>
            <a:r>
              <a:rPr lang="nb-NO" dirty="0">
                <a:solidFill>
                  <a:schemeClr val="bg1"/>
                </a:solidFill>
              </a:rPr>
              <a:t>Balanse mellom sosiale og faglige mål</a:t>
            </a:r>
          </a:p>
        </p:txBody>
      </p:sp>
      <p:sp>
        <p:nvSpPr>
          <p:cNvPr id="4" name="Plassholder for innhold 2">
            <a:extLst>
              <a:ext uri="{FF2B5EF4-FFF2-40B4-BE49-F238E27FC236}">
                <a16:creationId xmlns:a16="http://schemas.microsoft.com/office/drawing/2014/main" id="{2282D39A-70E4-6E24-CAC0-B91275CA77B1}"/>
              </a:ext>
            </a:extLst>
          </p:cNvPr>
          <p:cNvSpPr txBox="1">
            <a:spLocks/>
          </p:cNvSpPr>
          <p:nvPr/>
        </p:nvSpPr>
        <p:spPr>
          <a:xfrm>
            <a:off x="838200" y="2001328"/>
            <a:ext cx="6672943" cy="4175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solidFill>
                  <a:schemeClr val="bg1"/>
                </a:solidFill>
              </a:rPr>
              <a:t>Krevende å balansere faglige mål med psykososiale behov </a:t>
            </a:r>
          </a:p>
          <a:p>
            <a:r>
              <a:rPr lang="nb-NO" dirty="0">
                <a:solidFill>
                  <a:schemeClr val="bg1"/>
                </a:solidFill>
              </a:rPr>
              <a:t>Gi elevene et «pusterom» uten krav eller vurderinger </a:t>
            </a:r>
          </a:p>
          <a:p>
            <a:r>
              <a:rPr lang="nb-NO" dirty="0">
                <a:solidFill>
                  <a:schemeClr val="bg1"/>
                </a:solidFill>
              </a:rPr>
              <a:t>Sender signaler om lavere status og svekker innsats?</a:t>
            </a:r>
          </a:p>
        </p:txBody>
      </p:sp>
    </p:spTree>
    <p:extLst>
      <p:ext uri="{BB962C8B-B14F-4D97-AF65-F5344CB8AC3E}">
        <p14:creationId xmlns:p14="http://schemas.microsoft.com/office/powerpoint/2010/main" val="372104851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655B6AF-76DC-13F9-5C5D-42D20543B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57228DEF-5EDD-737E-EC9C-20A87F5029BC}"/>
              </a:ext>
            </a:extLst>
          </p:cNvPr>
          <p:cNvSpPr>
            <a:spLocks noGrp="1"/>
          </p:cNvSpPr>
          <p:nvPr>
            <p:ph type="title"/>
          </p:nvPr>
        </p:nvSpPr>
        <p:spPr/>
        <p:txBody>
          <a:bodyPr/>
          <a:lstStyle/>
          <a:p>
            <a:r>
              <a:rPr lang="nb-NO" dirty="0">
                <a:solidFill>
                  <a:schemeClr val="bg1"/>
                </a:solidFill>
              </a:rPr>
              <a:t>Når </a:t>
            </a:r>
            <a:r>
              <a:rPr lang="nb-NO" dirty="0" err="1">
                <a:solidFill>
                  <a:schemeClr val="bg1"/>
                </a:solidFill>
              </a:rPr>
              <a:t>FoL</a:t>
            </a:r>
            <a:r>
              <a:rPr lang="nb-NO" dirty="0">
                <a:solidFill>
                  <a:schemeClr val="bg1"/>
                </a:solidFill>
              </a:rPr>
              <a:t> handler om sensitive eller konfliktfylte tema</a:t>
            </a:r>
          </a:p>
        </p:txBody>
      </p:sp>
      <p:sp>
        <p:nvSpPr>
          <p:cNvPr id="3" name="Plassholder for innhold 2">
            <a:extLst>
              <a:ext uri="{FF2B5EF4-FFF2-40B4-BE49-F238E27FC236}">
                <a16:creationId xmlns:a16="http://schemas.microsoft.com/office/drawing/2014/main" id="{3D953CE0-5658-6314-96BB-BD5A3D0E6BAF}"/>
              </a:ext>
            </a:extLst>
          </p:cNvPr>
          <p:cNvSpPr>
            <a:spLocks noGrp="1"/>
          </p:cNvSpPr>
          <p:nvPr>
            <p:ph idx="1"/>
          </p:nvPr>
        </p:nvSpPr>
        <p:spPr>
          <a:xfrm>
            <a:off x="838199" y="2347783"/>
            <a:ext cx="8750643" cy="3829179"/>
          </a:xfrm>
        </p:spPr>
        <p:txBody>
          <a:bodyPr>
            <a:normAutofit/>
          </a:bodyPr>
          <a:lstStyle/>
          <a:p>
            <a:r>
              <a:rPr lang="nb-NO" dirty="0" err="1">
                <a:solidFill>
                  <a:schemeClr val="bg1"/>
                </a:solidFill>
              </a:rPr>
              <a:t>FoL</a:t>
            </a:r>
            <a:r>
              <a:rPr lang="nb-NO" dirty="0">
                <a:solidFill>
                  <a:schemeClr val="bg1"/>
                </a:solidFill>
              </a:rPr>
              <a:t> kan handle om tema som er:</a:t>
            </a:r>
          </a:p>
          <a:p>
            <a:pPr lvl="1"/>
            <a:r>
              <a:rPr lang="nb-NO" dirty="0">
                <a:solidFill>
                  <a:schemeClr val="bg1"/>
                </a:solidFill>
              </a:rPr>
              <a:t>Personlige</a:t>
            </a:r>
          </a:p>
          <a:p>
            <a:pPr lvl="1"/>
            <a:r>
              <a:rPr lang="nb-NO" dirty="0">
                <a:solidFill>
                  <a:schemeClr val="bg1"/>
                </a:solidFill>
              </a:rPr>
              <a:t>Sensitive </a:t>
            </a:r>
          </a:p>
          <a:p>
            <a:pPr lvl="1"/>
            <a:r>
              <a:rPr lang="nb-NO" dirty="0">
                <a:solidFill>
                  <a:schemeClr val="bg1"/>
                </a:solidFill>
              </a:rPr>
              <a:t>Konfliktfylte </a:t>
            </a:r>
          </a:p>
          <a:p>
            <a:r>
              <a:rPr lang="nb-NO" dirty="0">
                <a:solidFill>
                  <a:schemeClr val="bg1"/>
                </a:solidFill>
              </a:rPr>
              <a:t>Lett at lærer unngår konflikt i klasserommet</a:t>
            </a:r>
          </a:p>
          <a:p>
            <a:r>
              <a:rPr lang="nb-NO" dirty="0">
                <a:solidFill>
                  <a:schemeClr val="bg1"/>
                </a:solidFill>
              </a:rPr>
              <a:t>Store samfunnsutfordringer er preget av motsetninger</a:t>
            </a:r>
          </a:p>
          <a:p>
            <a:endParaRPr lang="nb-NO" dirty="0"/>
          </a:p>
        </p:txBody>
      </p:sp>
    </p:spTree>
    <p:extLst>
      <p:ext uri="{BB962C8B-B14F-4D97-AF65-F5344CB8AC3E}">
        <p14:creationId xmlns:p14="http://schemas.microsoft.com/office/powerpoint/2010/main" val="380022131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795C-332B-6BA2-CECB-D2EBB0DFA47E}"/>
            </a:ext>
          </a:extLst>
        </p:cNvPr>
        <p:cNvGrpSpPr/>
        <p:nvPr/>
      </p:nvGrpSpPr>
      <p:grpSpPr>
        <a:xfrm>
          <a:off x="0" y="0"/>
          <a:ext cx="0" cy="0"/>
          <a:chOff x="0" y="0"/>
          <a:chExt cx="0" cy="0"/>
        </a:xfrm>
      </p:grpSpPr>
      <p:pic>
        <p:nvPicPr>
          <p:cNvPr id="4" name="Bilde 3" descr="Et bilde som inneholder vegg, innendørs, husplante, kontorforsyninger&#10;&#10;KI-generert innhold kan være feil.">
            <a:extLst>
              <a:ext uri="{FF2B5EF4-FFF2-40B4-BE49-F238E27FC236}">
                <a16:creationId xmlns:a16="http://schemas.microsoft.com/office/drawing/2014/main" id="{E66CF885-E32D-289C-3C2E-CC72291D8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1892F750-E783-0C9C-A8E9-1B6C73BA3B42}"/>
              </a:ext>
            </a:extLst>
          </p:cNvPr>
          <p:cNvSpPr>
            <a:spLocks noGrp="1"/>
          </p:cNvSpPr>
          <p:nvPr>
            <p:ph type="title"/>
          </p:nvPr>
        </p:nvSpPr>
        <p:spPr>
          <a:xfrm>
            <a:off x="2226275" y="2103437"/>
            <a:ext cx="7739449" cy="1325563"/>
          </a:xfrm>
        </p:spPr>
        <p:txBody>
          <a:bodyPr>
            <a:noAutofit/>
          </a:bodyPr>
          <a:lstStyle/>
          <a:p>
            <a:pPr algn="ctr"/>
            <a:r>
              <a:rPr lang="nb-NO" b="1" dirty="0">
                <a:solidFill>
                  <a:schemeClr val="bg1"/>
                </a:solidFill>
              </a:rPr>
              <a:t>Oppgaver </a:t>
            </a:r>
          </a:p>
        </p:txBody>
      </p:sp>
    </p:spTree>
    <p:extLst>
      <p:ext uri="{BB962C8B-B14F-4D97-AF65-F5344CB8AC3E}">
        <p14:creationId xmlns:p14="http://schemas.microsoft.com/office/powerpoint/2010/main" val="16850977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63EBB60A-BEEB-FF2E-1A48-BB0230E33430}"/>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2C665A2F-BAB1-CB34-C3A2-8B89C37FAB07}"/>
              </a:ext>
            </a:extLst>
          </p:cNvPr>
          <p:cNvSpPr txBox="1"/>
          <p:nvPr/>
        </p:nvSpPr>
        <p:spPr>
          <a:xfrm>
            <a:off x="2993571" y="1995373"/>
            <a:ext cx="6564085" cy="2862322"/>
          </a:xfrm>
          <a:prstGeom prst="rect">
            <a:avLst/>
          </a:prstGeom>
          <a:noFill/>
        </p:spPr>
        <p:txBody>
          <a:bodyPr wrap="square">
            <a:spAutoFit/>
          </a:bodyPr>
          <a:lstStyle/>
          <a:p>
            <a:pPr>
              <a:buNone/>
            </a:pPr>
            <a:r>
              <a:rPr lang="nb-NO" sz="2000" b="1" dirty="0">
                <a:highlight>
                  <a:srgbClr val="FFFFFF"/>
                </a:highlight>
                <a:ea typeface="+mn-lt"/>
                <a:cs typeface="+mn-lt"/>
              </a:rPr>
              <a:t>Planlagt tidsbruk: 5 minutter</a:t>
            </a:r>
            <a:endParaRPr lang="en-US" sz="2000" b="1" dirty="0">
              <a:ea typeface="+mn-lt"/>
              <a:cs typeface="+mn-lt"/>
            </a:endParaRPr>
          </a:p>
          <a:p>
            <a:pPr>
              <a:buNone/>
            </a:pPr>
            <a:endParaRPr lang="nb-NO" sz="2000" dirty="0">
              <a:highlight>
                <a:srgbClr val="FFFFFF"/>
              </a:highlight>
              <a:ea typeface="+mn-lt"/>
              <a:cs typeface="+mn-lt"/>
            </a:endParaRPr>
          </a:p>
          <a:p>
            <a:pPr>
              <a:buNone/>
            </a:pPr>
            <a:r>
              <a:rPr lang="nb-NO" sz="2000" b="1" dirty="0"/>
              <a:t>Jobb i par: </a:t>
            </a:r>
          </a:p>
          <a:p>
            <a:pPr>
              <a:buNone/>
            </a:pPr>
            <a:endParaRPr lang="nb-NO" sz="2000" b="1" dirty="0"/>
          </a:p>
          <a:p>
            <a:pPr>
              <a:buNone/>
            </a:pPr>
            <a:r>
              <a:rPr lang="nb-NO" sz="2000" b="1" dirty="0"/>
              <a:t>Fortell hverandre hva dere legger i begrepet </a:t>
            </a:r>
            <a:r>
              <a:rPr lang="nb-NO" sz="2000" b="1" dirty="0" err="1"/>
              <a:t>FoL.</a:t>
            </a:r>
            <a:r>
              <a:rPr lang="nb-NO" sz="2000" b="1" dirty="0"/>
              <a:t> </a:t>
            </a:r>
          </a:p>
          <a:p>
            <a:pPr>
              <a:buNone/>
            </a:pPr>
            <a:endParaRPr lang="nb-NO" sz="2000" b="1" dirty="0"/>
          </a:p>
          <a:p>
            <a:pPr>
              <a:buNone/>
            </a:pPr>
            <a:r>
              <a:rPr lang="nb-NO" sz="2000" b="1" dirty="0"/>
              <a:t>Diskuter hva dere opplever som det viktigste dere kan lære elevene om folkehelse og livsmestring, på tvers av fag og stilling?</a:t>
            </a:r>
          </a:p>
        </p:txBody>
      </p:sp>
      <p:sp>
        <p:nvSpPr>
          <p:cNvPr id="9" name="TekstSylinder 8">
            <a:extLst>
              <a:ext uri="{FF2B5EF4-FFF2-40B4-BE49-F238E27FC236}">
                <a16:creationId xmlns:a16="http://schemas.microsoft.com/office/drawing/2014/main" id="{05CC3A0A-3244-029A-2C0D-7608220B27F4}"/>
              </a:ext>
            </a:extLst>
          </p:cNvPr>
          <p:cNvSpPr txBox="1"/>
          <p:nvPr/>
        </p:nvSpPr>
        <p:spPr>
          <a:xfrm>
            <a:off x="1578429" y="628996"/>
            <a:ext cx="9056913" cy="1077218"/>
          </a:xfrm>
          <a:prstGeom prst="rect">
            <a:avLst/>
          </a:prstGeom>
          <a:noFill/>
        </p:spPr>
        <p:txBody>
          <a:bodyPr wrap="square">
            <a:spAutoFit/>
          </a:bodyPr>
          <a:lstStyle/>
          <a:p>
            <a:r>
              <a:rPr lang="nb-NO" sz="3200" b="1" dirty="0"/>
              <a:t>Oppgave 1: Dette vil jeg med folkehelse og livsmestring</a:t>
            </a:r>
            <a:endParaRPr lang="nb-NO" sz="3200" dirty="0"/>
          </a:p>
        </p:txBody>
      </p:sp>
    </p:spTree>
    <p:extLst>
      <p:ext uri="{BB962C8B-B14F-4D97-AF65-F5344CB8AC3E}">
        <p14:creationId xmlns:p14="http://schemas.microsoft.com/office/powerpoint/2010/main" val="33592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B414B-282C-23E8-1AD1-C9F6917B0B5B}"/>
            </a:ext>
          </a:extLst>
        </p:cNvPr>
        <p:cNvGrpSpPr/>
        <p:nvPr/>
      </p:nvGrpSpPr>
      <p:grpSpPr>
        <a:xfrm>
          <a:off x="0" y="0"/>
          <a:ext cx="0" cy="0"/>
          <a:chOff x="0" y="0"/>
          <a:chExt cx="0" cy="0"/>
        </a:xfrm>
      </p:grpSpPr>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377EB98B-D7F8-2534-2319-E52C54F6F027}"/>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C8F1A5D4-0223-6F23-8880-ADF25F264AF8}"/>
              </a:ext>
            </a:extLst>
          </p:cNvPr>
          <p:cNvSpPr txBox="1"/>
          <p:nvPr/>
        </p:nvSpPr>
        <p:spPr>
          <a:xfrm>
            <a:off x="1567543" y="1212066"/>
            <a:ext cx="9193427" cy="5139869"/>
          </a:xfrm>
          <a:prstGeom prst="rect">
            <a:avLst/>
          </a:prstGeom>
          <a:noFill/>
        </p:spPr>
        <p:txBody>
          <a:bodyPr wrap="square">
            <a:spAutoFit/>
          </a:bodyPr>
          <a:lstStyle/>
          <a:p>
            <a:pPr>
              <a:buNone/>
            </a:pPr>
            <a:r>
              <a:rPr lang="nb-NO" sz="2000" dirty="0">
                <a:highlight>
                  <a:srgbClr val="FFFFFF"/>
                </a:highlight>
                <a:ea typeface="+mn-lt"/>
                <a:cs typeface="+mn-lt"/>
              </a:rPr>
              <a:t>Planlagt tidsbruk: 15 minutter</a:t>
            </a:r>
            <a:endParaRPr lang="en-US" sz="2000" dirty="0">
              <a:ea typeface="+mn-lt"/>
              <a:cs typeface="+mn-lt"/>
            </a:endParaRPr>
          </a:p>
          <a:p>
            <a:pPr>
              <a:buNone/>
            </a:pPr>
            <a:endParaRPr lang="nb-NO" sz="2000" b="1" dirty="0">
              <a:highlight>
                <a:srgbClr val="FFFFFF"/>
              </a:highlight>
              <a:ea typeface="+mn-lt"/>
              <a:cs typeface="+mn-lt"/>
            </a:endParaRPr>
          </a:p>
          <a:p>
            <a:pPr>
              <a:buNone/>
            </a:pPr>
            <a:r>
              <a:rPr lang="nb-NO" sz="2000" b="1" dirty="0"/>
              <a:t>Jobb individuelt: </a:t>
            </a:r>
          </a:p>
          <a:p>
            <a:pPr>
              <a:buNone/>
            </a:pPr>
            <a:r>
              <a:rPr lang="nb-NO" sz="2000" b="1" dirty="0"/>
              <a:t>Skriv ned noen stikkord til hvert punkt: Hva gjør det utfordrende og hva gjør det lettere for deg å jobbe med konflikt/uenighet?</a:t>
            </a:r>
          </a:p>
          <a:p>
            <a:pPr>
              <a:buNone/>
            </a:pPr>
            <a:endParaRPr lang="nb-NO" sz="2000" b="1" dirty="0"/>
          </a:p>
          <a:p>
            <a:pPr>
              <a:buNone/>
            </a:pPr>
            <a:r>
              <a:rPr lang="nb-NO" sz="2000" b="1" dirty="0"/>
              <a:t>Jobb i gruppe på 3- 4 personer: </a:t>
            </a:r>
          </a:p>
          <a:p>
            <a:pPr>
              <a:buNone/>
            </a:pPr>
            <a:r>
              <a:rPr lang="nb-NO" sz="2000" b="1" dirty="0"/>
              <a:t>Nedenfor er noen grep for arbeid med konfliktfylt eller sensitivt stoff. Hva fungerer hos de ulike i gruppen , og hvilke andre grep har dere positive erfaringer med?</a:t>
            </a:r>
          </a:p>
          <a:p>
            <a:pPr>
              <a:buNone/>
            </a:pPr>
            <a:endParaRPr lang="nb-NO" sz="2000" b="1" dirty="0"/>
          </a:p>
          <a:p>
            <a:pPr marL="285750" indent="-285750">
              <a:buFont typeface="Arial" panose="020B0604020202020204" pitchFamily="34" charset="0"/>
              <a:buChar char="•"/>
            </a:pPr>
            <a:r>
              <a:rPr lang="nb-NO" b="1" dirty="0"/>
              <a:t>Å forberede elevene på forhånd</a:t>
            </a:r>
          </a:p>
          <a:p>
            <a:pPr marL="285750" indent="-285750">
              <a:buFont typeface="Arial" panose="020B0604020202020204" pitchFamily="34" charset="0"/>
              <a:buChar char="•"/>
            </a:pPr>
            <a:r>
              <a:rPr lang="nb-NO" b="1" dirty="0"/>
              <a:t>Å skape avstand til temaet (case, eksempel, lignende konflikt)</a:t>
            </a:r>
          </a:p>
          <a:p>
            <a:pPr marL="285750" indent="-285750">
              <a:buFont typeface="Arial" panose="020B0604020202020204" pitchFamily="34" charset="0"/>
              <a:buChar char="•"/>
            </a:pPr>
            <a:r>
              <a:rPr lang="nb-NO" b="1" dirty="0"/>
              <a:t>Å utsette diskusjon til etter felles faglig grunnlag</a:t>
            </a:r>
          </a:p>
          <a:p>
            <a:pPr marL="285750" indent="-285750">
              <a:buFont typeface="Arial" panose="020B0604020202020204" pitchFamily="34" charset="0"/>
              <a:buChar char="•"/>
            </a:pPr>
            <a:r>
              <a:rPr lang="nb-NO" b="1" dirty="0"/>
              <a:t>Å bruke strukturer (case, rollespill, anonyme spørsmål), fremfor åpen debatt</a:t>
            </a:r>
          </a:p>
          <a:p>
            <a:pPr marL="285750" indent="-285750">
              <a:buFont typeface="Arial" panose="020B0604020202020204" pitchFamily="34" charset="0"/>
              <a:buChar char="•"/>
            </a:pPr>
            <a:r>
              <a:rPr lang="nb-NO" b="1" dirty="0"/>
              <a:t>Å være forberedt på sterke elevreaksjoner</a:t>
            </a:r>
          </a:p>
          <a:p>
            <a:pPr marL="285750" indent="-285750">
              <a:buFont typeface="Arial" panose="020B0604020202020204" pitchFamily="34" charset="0"/>
              <a:buChar char="•"/>
            </a:pPr>
            <a:r>
              <a:rPr lang="nb-NO" b="1" dirty="0"/>
              <a:t>Å ha kollegial støtte og felles beredskap</a:t>
            </a:r>
          </a:p>
        </p:txBody>
      </p:sp>
      <p:sp>
        <p:nvSpPr>
          <p:cNvPr id="9" name="TekstSylinder 8">
            <a:extLst>
              <a:ext uri="{FF2B5EF4-FFF2-40B4-BE49-F238E27FC236}">
                <a16:creationId xmlns:a16="http://schemas.microsoft.com/office/drawing/2014/main" id="{D7771806-48FA-4AD0-ECE1-A931685D94B8}"/>
              </a:ext>
            </a:extLst>
          </p:cNvPr>
          <p:cNvSpPr txBox="1"/>
          <p:nvPr/>
        </p:nvSpPr>
        <p:spPr>
          <a:xfrm>
            <a:off x="1567543" y="406069"/>
            <a:ext cx="9056913" cy="584775"/>
          </a:xfrm>
          <a:prstGeom prst="rect">
            <a:avLst/>
          </a:prstGeom>
          <a:noFill/>
        </p:spPr>
        <p:txBody>
          <a:bodyPr wrap="square">
            <a:spAutoFit/>
          </a:bodyPr>
          <a:lstStyle/>
          <a:p>
            <a:r>
              <a:rPr lang="nb-NO" sz="3200" b="1" dirty="0"/>
              <a:t>Oppgave 2: Å jobbe med uenighet og konflikt </a:t>
            </a:r>
            <a:endParaRPr lang="nb-NO" sz="3200" dirty="0"/>
          </a:p>
        </p:txBody>
      </p:sp>
    </p:spTree>
    <p:extLst>
      <p:ext uri="{BB962C8B-B14F-4D97-AF65-F5344CB8AC3E}">
        <p14:creationId xmlns:p14="http://schemas.microsoft.com/office/powerpoint/2010/main" val="255336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04894-3949-B572-0961-FC10B70F9603}"/>
            </a:ext>
          </a:extLst>
        </p:cNvPr>
        <p:cNvGrpSpPr/>
        <p:nvPr/>
      </p:nvGrpSpPr>
      <p:grpSpPr>
        <a:xfrm>
          <a:off x="0" y="0"/>
          <a:ext cx="0" cy="0"/>
          <a:chOff x="0" y="0"/>
          <a:chExt cx="0" cy="0"/>
        </a:xfrm>
      </p:grpSpPr>
      <p:pic>
        <p:nvPicPr>
          <p:cNvPr id="5" name="Plassholder for innhold 4" descr="Et bilde som inneholder vegg, innendørs, husplante, kontorforsyninger&#10;&#10;KI-generert innhold kan være feil.">
            <a:extLst>
              <a:ext uri="{FF2B5EF4-FFF2-40B4-BE49-F238E27FC236}">
                <a16:creationId xmlns:a16="http://schemas.microsoft.com/office/drawing/2014/main" id="{F6F22E11-02B2-7A46-1AF1-A7D0BF3B7AF7}"/>
              </a:ext>
            </a:extLst>
          </p:cNvPr>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6781" b="3235"/>
          <a:stretch>
            <a:fillRect/>
          </a:stretch>
        </p:blipFill>
        <p:spPr>
          <a:xfrm>
            <a:off x="20" y="1282"/>
            <a:ext cx="12191980" cy="6856718"/>
          </a:xfrm>
          <a:prstGeom prst="rect">
            <a:avLst/>
          </a:prstGeom>
        </p:spPr>
      </p:pic>
      <p:sp>
        <p:nvSpPr>
          <p:cNvPr id="7" name="TekstSylinder 6">
            <a:extLst>
              <a:ext uri="{FF2B5EF4-FFF2-40B4-BE49-F238E27FC236}">
                <a16:creationId xmlns:a16="http://schemas.microsoft.com/office/drawing/2014/main" id="{41BAAB01-6093-4C1D-A7B2-32EFF42B711D}"/>
              </a:ext>
            </a:extLst>
          </p:cNvPr>
          <p:cNvSpPr txBox="1"/>
          <p:nvPr/>
        </p:nvSpPr>
        <p:spPr>
          <a:xfrm>
            <a:off x="1567543" y="1990541"/>
            <a:ext cx="9193427" cy="3785652"/>
          </a:xfrm>
          <a:prstGeom prst="rect">
            <a:avLst/>
          </a:prstGeom>
          <a:noFill/>
        </p:spPr>
        <p:txBody>
          <a:bodyPr wrap="square">
            <a:spAutoFit/>
          </a:bodyPr>
          <a:lstStyle/>
          <a:p>
            <a:pPr>
              <a:buNone/>
            </a:pPr>
            <a:r>
              <a:rPr lang="nb-NO" sz="2000" dirty="0">
                <a:highlight>
                  <a:srgbClr val="FFFFFF"/>
                </a:highlight>
                <a:ea typeface="+mn-lt"/>
                <a:cs typeface="+mn-lt"/>
              </a:rPr>
              <a:t>Planlagt tidsbruk: 15 minutter</a:t>
            </a:r>
            <a:endParaRPr lang="en-US" sz="2000" dirty="0">
              <a:ea typeface="+mn-lt"/>
              <a:cs typeface="+mn-lt"/>
            </a:endParaRPr>
          </a:p>
          <a:p>
            <a:pPr>
              <a:buNone/>
            </a:pPr>
            <a:endParaRPr lang="nb-NO" sz="2000" b="1" dirty="0">
              <a:highlight>
                <a:srgbClr val="FFFFFF"/>
              </a:highlight>
              <a:ea typeface="+mn-lt"/>
              <a:cs typeface="+mn-lt"/>
            </a:endParaRPr>
          </a:p>
          <a:p>
            <a:pPr>
              <a:buNone/>
            </a:pPr>
            <a:r>
              <a:rPr lang="nb-NO" sz="2000" b="1" dirty="0"/>
              <a:t>Jobb i grupper på 3-4 personer:</a:t>
            </a:r>
          </a:p>
          <a:p>
            <a:pPr indent="-57150"/>
            <a:r>
              <a:rPr lang="nb-NO" sz="2000" b="1" dirty="0"/>
              <a:t>Undervisning som berører folkehelse og livsmestring innebærer ofte at læreren må balansere faglige og sosiale mål i undervisningen. </a:t>
            </a:r>
          </a:p>
          <a:p>
            <a:endParaRPr lang="nb-NO" sz="2000" b="1" dirty="0"/>
          </a:p>
          <a:p>
            <a:pPr marL="342900" indent="-342900">
              <a:buFont typeface="+mj-lt"/>
              <a:buAutoNum type="alphaUcPeriod"/>
            </a:pPr>
            <a:r>
              <a:rPr lang="nb-NO" sz="2000" b="1" dirty="0"/>
              <a:t>Hver person i gruppa deler korte eksempler på situasjoner der dere har kjent på spenningen mellom faglige og sosiale mål.</a:t>
            </a:r>
          </a:p>
          <a:p>
            <a:pPr marL="342900" indent="-342900">
              <a:buAutoNum type="alphaUcPeriod"/>
            </a:pPr>
            <a:endParaRPr lang="nb-NO" sz="2000" b="1" dirty="0"/>
          </a:p>
          <a:p>
            <a:pPr marL="342900" indent="-342900">
              <a:buAutoNum type="alphaUcPeriod"/>
            </a:pPr>
            <a:r>
              <a:rPr lang="nb-NO" sz="2000" b="1" dirty="0"/>
              <a:t>Velg noen situasjoner som ble delt i forrige oppgave der balansen mellom faglige mål og sosiale mål opplevdes spesielt krevende. Diskuter hvilke pedagogiske valg som kunne vært aktuelle i slike situasjoner. </a:t>
            </a:r>
          </a:p>
        </p:txBody>
      </p:sp>
      <p:sp>
        <p:nvSpPr>
          <p:cNvPr id="9" name="TekstSylinder 8">
            <a:extLst>
              <a:ext uri="{FF2B5EF4-FFF2-40B4-BE49-F238E27FC236}">
                <a16:creationId xmlns:a16="http://schemas.microsoft.com/office/drawing/2014/main" id="{8E99523A-5637-DF2B-D304-17C7F93F7938}"/>
              </a:ext>
            </a:extLst>
          </p:cNvPr>
          <p:cNvSpPr txBox="1"/>
          <p:nvPr/>
        </p:nvSpPr>
        <p:spPr>
          <a:xfrm>
            <a:off x="1567543" y="406069"/>
            <a:ext cx="9056913" cy="1077218"/>
          </a:xfrm>
          <a:prstGeom prst="rect">
            <a:avLst/>
          </a:prstGeom>
          <a:noFill/>
        </p:spPr>
        <p:txBody>
          <a:bodyPr wrap="square">
            <a:spAutoFit/>
          </a:bodyPr>
          <a:lstStyle/>
          <a:p>
            <a:r>
              <a:rPr lang="nb-NO" sz="3200" b="1" dirty="0"/>
              <a:t>Oppgave 3: Å balansere arbeidet med faglige og sosiale mål</a:t>
            </a:r>
            <a:endParaRPr lang="nb-NO" sz="3200" dirty="0"/>
          </a:p>
        </p:txBody>
      </p:sp>
    </p:spTree>
    <p:extLst>
      <p:ext uri="{BB962C8B-B14F-4D97-AF65-F5344CB8AC3E}">
        <p14:creationId xmlns:p14="http://schemas.microsoft.com/office/powerpoint/2010/main" val="40067016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17e819-1221-450f-a8a5-a0b26ac061b7">
      <Terms xmlns="http://schemas.microsoft.com/office/infopath/2007/PartnerControls"/>
    </lcf76f155ced4ddcb4097134ff3c332f>
    <TaxCatchAll xmlns="b853394b-6561-44a4-84fa-27a09c0dd2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3964555AFFE64F884EE67E120A9447" ma:contentTypeVersion="16" ma:contentTypeDescription="Opprett et nytt dokument." ma:contentTypeScope="" ma:versionID="79e077ed6e4f003d6992228226b2c6c8">
  <xsd:schema xmlns:xsd="http://www.w3.org/2001/XMLSchema" xmlns:xs="http://www.w3.org/2001/XMLSchema" xmlns:p="http://schemas.microsoft.com/office/2006/metadata/properties" xmlns:ns2="fb17e819-1221-450f-a8a5-a0b26ac061b7" xmlns:ns3="b853394b-6561-44a4-84fa-27a09c0dd23b" targetNamespace="http://schemas.microsoft.com/office/2006/metadata/properties" ma:root="true" ma:fieldsID="5e7fdeab5d0070723b8c368573a622ef" ns2:_="" ns3:_="">
    <xsd:import namespace="fb17e819-1221-450f-a8a5-a0b26ac061b7"/>
    <xsd:import namespace="b853394b-6561-44a4-84fa-27a09c0dd2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7e819-1221-450f-a8a5-a0b26ac06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9e38e3b8-c49d-4d39-b090-a295a8e129e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3394b-6561-44a4-84fa-27a09c0dd23b"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df519172-3b8c-49ab-9a96-5dc6f5998f6b}" ma:internalName="TaxCatchAll" ma:showField="CatchAllData" ma:web="b853394b-6561-44a4-84fa-27a09c0dd2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3C9B4F-7E51-4B23-92F9-2E2F026FB451}">
  <ds:schemaRefs>
    <ds:schemaRef ds:uri="http://schemas.microsoft.com/sharepoint/v3/contenttype/forms"/>
  </ds:schemaRefs>
</ds:datastoreItem>
</file>

<file path=customXml/itemProps2.xml><?xml version="1.0" encoding="utf-8"?>
<ds:datastoreItem xmlns:ds="http://schemas.openxmlformats.org/officeDocument/2006/customXml" ds:itemID="{246BC58C-631A-4376-9CAC-F2CAAA1D2368}">
  <ds:schemaRefs>
    <ds:schemaRef ds:uri="http://schemas.microsoft.com/office/2006/documentManagement/types"/>
    <ds:schemaRef ds:uri="http://schemas.microsoft.com/office/infopath/2007/PartnerControls"/>
    <ds:schemaRef ds:uri="http://purl.org/dc/elements/1.1/"/>
    <ds:schemaRef ds:uri="fb17e819-1221-450f-a8a5-a0b26ac061b7"/>
    <ds:schemaRef ds:uri="http://purl.org/dc/dcmitype/"/>
    <ds:schemaRef ds:uri="http://schemas.microsoft.com/office/2006/metadata/properties"/>
    <ds:schemaRef ds:uri="http://www.w3.org/XML/1998/namespace"/>
    <ds:schemaRef ds:uri="http://schemas.openxmlformats.org/package/2006/metadata/core-properties"/>
    <ds:schemaRef ds:uri="b853394b-6561-44a4-84fa-27a09c0dd23b"/>
    <ds:schemaRef ds:uri="http://purl.org/dc/terms/"/>
  </ds:schemaRefs>
</ds:datastoreItem>
</file>

<file path=customXml/itemProps3.xml><?xml version="1.0" encoding="utf-8"?>
<ds:datastoreItem xmlns:ds="http://schemas.openxmlformats.org/officeDocument/2006/customXml" ds:itemID="{579F5319-509D-4584-9CC9-F72F405D2A3A}">
  <ds:schemaRefs>
    <ds:schemaRef ds:uri="b853394b-6561-44a4-84fa-27a09c0dd23b"/>
    <ds:schemaRef ds:uri="fb17e819-1221-450f-a8a5-a0b26ac06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146</TotalTime>
  <Words>2029</Words>
  <Application>Microsoft Office PowerPoint</Application>
  <PresentationFormat>Widescreen</PresentationFormat>
  <Paragraphs>113</Paragraphs>
  <Slides>10</Slides>
  <Notes>10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10</vt:i4>
      </vt:variant>
    </vt:vector>
  </HeadingPairs>
  <TitlesOfParts>
    <vt:vector size="17" baseType="lpstr">
      <vt:lpstr>Aptos</vt:lpstr>
      <vt:lpstr>Aptos Display</vt:lpstr>
      <vt:lpstr>Arial</vt:lpstr>
      <vt:lpstr>Calibri</vt:lpstr>
      <vt:lpstr>Cambria</vt:lpstr>
      <vt:lpstr>Times New Roman</vt:lpstr>
      <vt:lpstr>Office-tema</vt:lpstr>
      <vt:lpstr>Modul 1 Folkehelse og livsmestring: Hva handler det om? </vt:lpstr>
      <vt:lpstr>Folkehelse og livsmestring (FoL) i skolen – er det egentlig noe nytt?</vt:lpstr>
      <vt:lpstr>PowerPoint-presentasjon</vt:lpstr>
      <vt:lpstr>Balanse mellom sosiale og faglige mål</vt:lpstr>
      <vt:lpstr>Når FoL handler om sensitive eller konfliktfylte tema</vt:lpstr>
      <vt:lpstr>Oppgaver </vt:lpstr>
      <vt:lpstr>PowerPoint-presentasjon</vt:lpstr>
      <vt:lpstr>PowerPoint-presentasjon</vt:lpstr>
      <vt:lpstr>PowerPoint-presentasjon</vt:lpstr>
      <vt:lpstr>Referanser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Christine Sundgot-Borgen</dc:creator>
  <cp:lastModifiedBy>Cathrine Pedersen / NIFU</cp:lastModifiedBy>
  <cp:revision>3</cp:revision>
  <cp:lastPrinted>2026-01-12T08:54:57Z</cp:lastPrinted>
  <dcterms:created xsi:type="dcterms:W3CDTF">2025-11-21T11:39:06Z</dcterms:created>
  <dcterms:modified xsi:type="dcterms:W3CDTF">2026-02-04T11:29:21Z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0x010100BC3964555AFFE64F884EE67E120A9447</vt:lpwstr>
  </property>
  <property fmtid="{D5CDD505-2E9C-101B-9397-08002B2CF9AE}" pid="3" name="MediaServiceImageTags">
    <vt:lpwstr/>
  </property>
</Properties>
</file>